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325" r:id="rId3"/>
    <p:sldId id="311" r:id="rId4"/>
    <p:sldId id="320" r:id="rId5"/>
    <p:sldId id="322" r:id="rId6"/>
    <p:sldId id="285" r:id="rId7"/>
    <p:sldId id="259" r:id="rId8"/>
    <p:sldId id="296" r:id="rId9"/>
    <p:sldId id="321" r:id="rId10"/>
    <p:sldId id="290" r:id="rId11"/>
    <p:sldId id="330" r:id="rId12"/>
    <p:sldId id="334" r:id="rId13"/>
    <p:sldId id="326" r:id="rId14"/>
    <p:sldId id="291" r:id="rId15"/>
    <p:sldId id="338" r:id="rId16"/>
    <p:sldId id="323" r:id="rId17"/>
    <p:sldId id="328" r:id="rId18"/>
    <p:sldId id="324" r:id="rId19"/>
  </p:sldIdLst>
  <p:sldSz cx="9144000" cy="6858000" type="letter"/>
  <p:notesSz cx="6797675" cy="9926638"/>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shworth, Elisabeth" initials="RE" lastIdx="1" clrIdx="0">
    <p:extLst>
      <p:ext uri="{19B8F6BF-5375-455C-9EA6-DF929625EA0E}">
        <p15:presenceInfo xmlns:p15="http://schemas.microsoft.com/office/powerpoint/2012/main" userId="S-1-5-21-137024685-2204166116-4157399963-164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76891" autoAdjust="0"/>
  </p:normalViewPr>
  <p:slideViewPr>
    <p:cSldViewPr>
      <p:cViewPr varScale="1">
        <p:scale>
          <a:sx n="85" d="100"/>
          <a:sy n="85" d="100"/>
        </p:scale>
        <p:origin x="212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2" y="2"/>
            <a:ext cx="2945295" cy="496100"/>
          </a:xfrm>
          <a:prstGeom prst="rect">
            <a:avLst/>
          </a:prstGeom>
          <a:noFill/>
          <a:ln w="9525">
            <a:noFill/>
            <a:miter lim="800000"/>
            <a:headEnd/>
            <a:tailEnd/>
          </a:ln>
          <a:effectLst/>
        </p:spPr>
        <p:txBody>
          <a:bodyPr vert="horz" wrap="square" lIns="91426" tIns="45713" rIns="91426" bIns="45713" numCol="1" anchor="t" anchorCtr="0" compatLnSpc="1">
            <a:prstTxWarp prst="textNoShape">
              <a:avLst/>
            </a:prstTxWarp>
          </a:bodyPr>
          <a:lstStyle>
            <a:lvl1pPr defTabSz="914067">
              <a:defRPr sz="1200"/>
            </a:lvl1pPr>
          </a:lstStyle>
          <a:p>
            <a:pPr>
              <a:defRPr/>
            </a:pPr>
            <a:endParaRPr lang="en-GB"/>
          </a:p>
        </p:txBody>
      </p:sp>
      <p:sp>
        <p:nvSpPr>
          <p:cNvPr id="23555" name="Rectangle 3"/>
          <p:cNvSpPr>
            <a:spLocks noGrp="1" noChangeArrowheads="1"/>
          </p:cNvSpPr>
          <p:nvPr>
            <p:ph type="dt" sz="quarter" idx="1"/>
          </p:nvPr>
        </p:nvSpPr>
        <p:spPr bwMode="auto">
          <a:xfrm>
            <a:off x="3852382" y="2"/>
            <a:ext cx="2945295" cy="496100"/>
          </a:xfrm>
          <a:prstGeom prst="rect">
            <a:avLst/>
          </a:prstGeom>
          <a:noFill/>
          <a:ln w="9525">
            <a:noFill/>
            <a:miter lim="800000"/>
            <a:headEnd/>
            <a:tailEnd/>
          </a:ln>
          <a:effectLst/>
        </p:spPr>
        <p:txBody>
          <a:bodyPr vert="horz" wrap="square" lIns="91426" tIns="45713" rIns="91426" bIns="45713" numCol="1" anchor="t" anchorCtr="0" compatLnSpc="1">
            <a:prstTxWarp prst="textNoShape">
              <a:avLst/>
            </a:prstTxWarp>
          </a:bodyPr>
          <a:lstStyle>
            <a:lvl1pPr algn="r" defTabSz="914067">
              <a:defRPr sz="1200"/>
            </a:lvl1pPr>
          </a:lstStyle>
          <a:p>
            <a:pPr>
              <a:defRPr/>
            </a:pPr>
            <a:endParaRPr lang="en-GB"/>
          </a:p>
        </p:txBody>
      </p:sp>
      <p:sp>
        <p:nvSpPr>
          <p:cNvPr id="23556" name="Rectangle 4"/>
          <p:cNvSpPr>
            <a:spLocks noGrp="1" noChangeArrowheads="1"/>
          </p:cNvSpPr>
          <p:nvPr>
            <p:ph type="ftr" sz="quarter" idx="2"/>
          </p:nvPr>
        </p:nvSpPr>
        <p:spPr bwMode="auto">
          <a:xfrm>
            <a:off x="2" y="9430540"/>
            <a:ext cx="2945295" cy="496100"/>
          </a:xfrm>
          <a:prstGeom prst="rect">
            <a:avLst/>
          </a:prstGeom>
          <a:noFill/>
          <a:ln w="9525">
            <a:noFill/>
            <a:miter lim="800000"/>
            <a:headEnd/>
            <a:tailEnd/>
          </a:ln>
          <a:effectLst/>
        </p:spPr>
        <p:txBody>
          <a:bodyPr vert="horz" wrap="square" lIns="91426" tIns="45713" rIns="91426" bIns="45713" numCol="1" anchor="b" anchorCtr="0" compatLnSpc="1">
            <a:prstTxWarp prst="textNoShape">
              <a:avLst/>
            </a:prstTxWarp>
          </a:bodyPr>
          <a:lstStyle>
            <a:lvl1pPr defTabSz="914067">
              <a:defRPr sz="1200"/>
            </a:lvl1pPr>
          </a:lstStyle>
          <a:p>
            <a:pPr>
              <a:defRPr/>
            </a:pPr>
            <a:endParaRPr lang="en-GB"/>
          </a:p>
        </p:txBody>
      </p:sp>
      <p:sp>
        <p:nvSpPr>
          <p:cNvPr id="23557" name="Rectangle 5"/>
          <p:cNvSpPr>
            <a:spLocks noGrp="1" noChangeArrowheads="1"/>
          </p:cNvSpPr>
          <p:nvPr>
            <p:ph type="sldNum" sz="quarter" idx="3"/>
          </p:nvPr>
        </p:nvSpPr>
        <p:spPr bwMode="auto">
          <a:xfrm>
            <a:off x="3852382" y="9430540"/>
            <a:ext cx="2945295" cy="496100"/>
          </a:xfrm>
          <a:prstGeom prst="rect">
            <a:avLst/>
          </a:prstGeom>
          <a:noFill/>
          <a:ln w="9525">
            <a:noFill/>
            <a:miter lim="800000"/>
            <a:headEnd/>
            <a:tailEnd/>
          </a:ln>
          <a:effectLst/>
        </p:spPr>
        <p:txBody>
          <a:bodyPr vert="horz" wrap="square" lIns="91426" tIns="45713" rIns="91426" bIns="45713" numCol="1" anchor="b" anchorCtr="0" compatLnSpc="1">
            <a:prstTxWarp prst="textNoShape">
              <a:avLst/>
            </a:prstTxWarp>
          </a:bodyPr>
          <a:lstStyle>
            <a:lvl1pPr algn="r" defTabSz="914067">
              <a:defRPr sz="1200"/>
            </a:lvl1pPr>
          </a:lstStyle>
          <a:p>
            <a:pPr>
              <a:defRPr/>
            </a:pPr>
            <a:fld id="{0B90EC75-F14E-4FD3-A809-B405A26E10FC}" type="slidenum">
              <a:rPr lang="en-GB"/>
              <a:pPr>
                <a:defRPr/>
              </a:pPr>
              <a:t>‹#›</a:t>
            </a:fld>
            <a:endParaRPr lang="en-GB"/>
          </a:p>
        </p:txBody>
      </p:sp>
    </p:spTree>
    <p:extLst>
      <p:ext uri="{BB962C8B-B14F-4D97-AF65-F5344CB8AC3E}">
        <p14:creationId xmlns:p14="http://schemas.microsoft.com/office/powerpoint/2010/main" val="1974547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2" y="2"/>
            <a:ext cx="2945295" cy="496100"/>
          </a:xfrm>
          <a:prstGeom prst="rect">
            <a:avLst/>
          </a:prstGeom>
          <a:noFill/>
          <a:ln w="9525">
            <a:noFill/>
            <a:miter lim="800000"/>
            <a:headEnd/>
            <a:tailEnd/>
          </a:ln>
          <a:effectLst/>
        </p:spPr>
        <p:txBody>
          <a:bodyPr vert="horz" wrap="square" lIns="91426" tIns="45713" rIns="91426" bIns="45713" numCol="1" anchor="t" anchorCtr="0" compatLnSpc="1">
            <a:prstTxWarp prst="textNoShape">
              <a:avLst/>
            </a:prstTxWarp>
          </a:bodyPr>
          <a:lstStyle>
            <a:lvl1pPr defTabSz="914067">
              <a:defRPr sz="1200"/>
            </a:lvl1pPr>
          </a:lstStyle>
          <a:p>
            <a:pPr>
              <a:defRPr/>
            </a:pPr>
            <a:endParaRPr lang="en-GB"/>
          </a:p>
        </p:txBody>
      </p:sp>
      <p:sp>
        <p:nvSpPr>
          <p:cNvPr id="17411" name="Rectangle 3"/>
          <p:cNvSpPr>
            <a:spLocks noGrp="1" noChangeArrowheads="1"/>
          </p:cNvSpPr>
          <p:nvPr>
            <p:ph type="dt" idx="1"/>
          </p:nvPr>
        </p:nvSpPr>
        <p:spPr bwMode="auto">
          <a:xfrm>
            <a:off x="3852382" y="2"/>
            <a:ext cx="2945295" cy="496100"/>
          </a:xfrm>
          <a:prstGeom prst="rect">
            <a:avLst/>
          </a:prstGeom>
          <a:noFill/>
          <a:ln w="9525">
            <a:noFill/>
            <a:miter lim="800000"/>
            <a:headEnd/>
            <a:tailEnd/>
          </a:ln>
          <a:effectLst/>
        </p:spPr>
        <p:txBody>
          <a:bodyPr vert="horz" wrap="square" lIns="91426" tIns="45713" rIns="91426" bIns="45713" numCol="1" anchor="t" anchorCtr="0" compatLnSpc="1">
            <a:prstTxWarp prst="textNoShape">
              <a:avLst/>
            </a:prstTxWarp>
          </a:bodyPr>
          <a:lstStyle>
            <a:lvl1pPr algn="r" defTabSz="914067">
              <a:defRPr sz="1200"/>
            </a:lvl1pPr>
          </a:lstStyle>
          <a:p>
            <a:pPr>
              <a:defRPr/>
            </a:pPr>
            <a:endParaRPr lang="en-GB"/>
          </a:p>
        </p:txBody>
      </p:sp>
      <p:sp>
        <p:nvSpPr>
          <p:cNvPr id="25604" name="Rectangle 4"/>
          <p:cNvSpPr>
            <a:spLocks noGrp="1" noRot="1" noChangeAspect="1" noChangeArrowheads="1" noTextEdit="1"/>
          </p:cNvSpPr>
          <p:nvPr>
            <p:ph type="sldImg" idx="2"/>
          </p:nvPr>
        </p:nvSpPr>
        <p:spPr bwMode="auto">
          <a:xfrm>
            <a:off x="914400" y="741363"/>
            <a:ext cx="4968875" cy="372745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05993" y="4715271"/>
            <a:ext cx="4985690" cy="4467220"/>
          </a:xfrm>
          <a:prstGeom prst="rect">
            <a:avLst/>
          </a:prstGeom>
          <a:noFill/>
          <a:ln w="9525">
            <a:noFill/>
            <a:miter lim="800000"/>
            <a:headEnd/>
            <a:tailEnd/>
          </a:ln>
          <a:effectLst/>
        </p:spPr>
        <p:txBody>
          <a:bodyPr vert="horz" wrap="square" lIns="91426" tIns="45713" rIns="91426" bIns="45713"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414" name="Rectangle 6"/>
          <p:cNvSpPr>
            <a:spLocks noGrp="1" noChangeArrowheads="1"/>
          </p:cNvSpPr>
          <p:nvPr>
            <p:ph type="ftr" sz="quarter" idx="4"/>
          </p:nvPr>
        </p:nvSpPr>
        <p:spPr bwMode="auto">
          <a:xfrm>
            <a:off x="2" y="9430540"/>
            <a:ext cx="2945295" cy="496100"/>
          </a:xfrm>
          <a:prstGeom prst="rect">
            <a:avLst/>
          </a:prstGeom>
          <a:noFill/>
          <a:ln w="9525">
            <a:noFill/>
            <a:miter lim="800000"/>
            <a:headEnd/>
            <a:tailEnd/>
          </a:ln>
          <a:effectLst/>
        </p:spPr>
        <p:txBody>
          <a:bodyPr vert="horz" wrap="square" lIns="91426" tIns="45713" rIns="91426" bIns="45713" numCol="1" anchor="b" anchorCtr="0" compatLnSpc="1">
            <a:prstTxWarp prst="textNoShape">
              <a:avLst/>
            </a:prstTxWarp>
          </a:bodyPr>
          <a:lstStyle>
            <a:lvl1pPr defTabSz="914067">
              <a:defRPr sz="1200"/>
            </a:lvl1pPr>
          </a:lstStyle>
          <a:p>
            <a:pPr>
              <a:defRPr/>
            </a:pPr>
            <a:endParaRPr lang="en-GB"/>
          </a:p>
        </p:txBody>
      </p:sp>
      <p:sp>
        <p:nvSpPr>
          <p:cNvPr id="17415" name="Rectangle 7"/>
          <p:cNvSpPr>
            <a:spLocks noGrp="1" noChangeArrowheads="1"/>
          </p:cNvSpPr>
          <p:nvPr>
            <p:ph type="sldNum" sz="quarter" idx="5"/>
          </p:nvPr>
        </p:nvSpPr>
        <p:spPr bwMode="auto">
          <a:xfrm>
            <a:off x="3852382" y="9430540"/>
            <a:ext cx="2945295" cy="496100"/>
          </a:xfrm>
          <a:prstGeom prst="rect">
            <a:avLst/>
          </a:prstGeom>
          <a:noFill/>
          <a:ln w="9525">
            <a:noFill/>
            <a:miter lim="800000"/>
            <a:headEnd/>
            <a:tailEnd/>
          </a:ln>
          <a:effectLst/>
        </p:spPr>
        <p:txBody>
          <a:bodyPr vert="horz" wrap="square" lIns="91426" tIns="45713" rIns="91426" bIns="45713" numCol="1" anchor="b" anchorCtr="0" compatLnSpc="1">
            <a:prstTxWarp prst="textNoShape">
              <a:avLst/>
            </a:prstTxWarp>
          </a:bodyPr>
          <a:lstStyle>
            <a:lvl1pPr algn="r" defTabSz="914067">
              <a:defRPr sz="1200"/>
            </a:lvl1pPr>
          </a:lstStyle>
          <a:p>
            <a:pPr>
              <a:defRPr/>
            </a:pPr>
            <a:fld id="{A3897D13-B74C-4856-9B95-C08018D66FA6}" type="slidenum">
              <a:rPr lang="en-GB"/>
              <a:pPr>
                <a:defRPr/>
              </a:pPr>
              <a:t>‹#›</a:t>
            </a:fld>
            <a:endParaRPr lang="en-GB"/>
          </a:p>
        </p:txBody>
      </p:sp>
    </p:spTree>
    <p:extLst>
      <p:ext uri="{BB962C8B-B14F-4D97-AF65-F5344CB8AC3E}">
        <p14:creationId xmlns:p14="http://schemas.microsoft.com/office/powerpoint/2010/main" val="24463930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akingvictoriandublin.com/portfolio/quarry-and-marble-works-visit/"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youtube.com/watch?v=sWgaLikMPfc"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see limestone in many places around the world.</a:t>
            </a:r>
          </a:p>
          <a:p>
            <a:r>
              <a:rPr lang="en-GB" dirty="0" err="1"/>
              <a:t>Eg</a:t>
            </a:r>
            <a:r>
              <a:rPr lang="en-GB" dirty="0"/>
              <a:t>, </a:t>
            </a:r>
            <a:r>
              <a:rPr lang="en-GB" dirty="0">
                <a:solidFill>
                  <a:srgbClr val="FF0000"/>
                </a:solidFill>
              </a:rPr>
              <a:t>Dover – famous white chalk cliffs, Fossiliferous</a:t>
            </a:r>
            <a:r>
              <a:rPr lang="en-GB" baseline="0" dirty="0">
                <a:solidFill>
                  <a:srgbClr val="FF0000"/>
                </a:solidFill>
              </a:rPr>
              <a:t> limestone escarpment in Llangollen.</a:t>
            </a:r>
          </a:p>
          <a:p>
            <a:endParaRPr lang="en-GB" baseline="0" dirty="0"/>
          </a:p>
          <a:p>
            <a:r>
              <a:rPr lang="en-GB" baseline="0" dirty="0"/>
              <a:t>Sedimentary rocks cover ~75% earths surface, of which 10% are limestones.</a:t>
            </a:r>
          </a:p>
          <a:p>
            <a:endParaRPr lang="en-GB" baseline="0" dirty="0"/>
          </a:p>
          <a:p>
            <a:r>
              <a:rPr lang="en-GB" baseline="0" dirty="0"/>
              <a:t>They are composed of materials that have a biogenic origin (</a:t>
            </a:r>
            <a:r>
              <a:rPr lang="en-GB" baseline="0" dirty="0" err="1"/>
              <a:t>eg</a:t>
            </a:r>
            <a:r>
              <a:rPr lang="en-GB" baseline="0" dirty="0"/>
              <a:t> shelly fossils) rather than an inorganic origin, and contain more than 80% calcium carbonate </a:t>
            </a:r>
          </a:p>
          <a:p>
            <a:endParaRPr lang="en-GB" dirty="0"/>
          </a:p>
        </p:txBody>
      </p:sp>
      <p:sp>
        <p:nvSpPr>
          <p:cNvPr id="4" name="Slide Number Placeholder 3"/>
          <p:cNvSpPr>
            <a:spLocks noGrp="1"/>
          </p:cNvSpPr>
          <p:nvPr>
            <p:ph type="sldNum" sz="quarter" idx="10"/>
          </p:nvPr>
        </p:nvSpPr>
        <p:spPr/>
        <p:txBody>
          <a:bodyPr/>
          <a:lstStyle/>
          <a:p>
            <a:pPr>
              <a:defRPr/>
            </a:pPr>
            <a:fld id="{A3897D13-B74C-4856-9B95-C08018D66FA6}" type="slidenum">
              <a:rPr lang="en-GB" smtClean="0"/>
              <a:pPr>
                <a:defRPr/>
              </a:pPr>
              <a:t>1</a:t>
            </a:fld>
            <a:endParaRPr lang="en-GB"/>
          </a:p>
        </p:txBody>
      </p:sp>
    </p:spTree>
    <p:extLst>
      <p:ext uri="{BB962C8B-B14F-4D97-AF65-F5344CB8AC3E}">
        <p14:creationId xmlns:p14="http://schemas.microsoft.com/office/powerpoint/2010/main" val="3056182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dirty="0">
                <a:latin typeface="Calibri Light" panose="020F0302020204030204" pitchFamily="34" charset="0"/>
              </a:rPr>
              <a:t>Primary porosity </a:t>
            </a:r>
          </a:p>
          <a:p>
            <a:r>
              <a:rPr lang="en-GB" sz="1200" b="0" i="1" dirty="0">
                <a:latin typeface="Calibri Light" panose="020F0302020204030204" pitchFamily="34" charset="0"/>
              </a:rPr>
              <a:t>Interparticle porosity</a:t>
            </a:r>
          </a:p>
          <a:p>
            <a:r>
              <a:rPr lang="en-GB" sz="1200" b="0" dirty="0">
                <a:latin typeface="Calibri Light" panose="020F0302020204030204" pitchFamily="34" charset="0"/>
              </a:rPr>
              <a:t>Each grain is separated, giving a similar pore space arrangement as sandstone</a:t>
            </a:r>
          </a:p>
          <a:p>
            <a:endParaRPr lang="en-GB" sz="1200" b="0" dirty="0">
              <a:latin typeface="Calibri Light" panose="020F0302020204030204" pitchFamily="34" charset="0"/>
            </a:endParaRPr>
          </a:p>
          <a:p>
            <a:r>
              <a:rPr lang="en-GB" sz="1200" b="0" i="1" dirty="0">
                <a:latin typeface="Calibri Light" panose="020F0302020204030204" pitchFamily="34" charset="0"/>
              </a:rPr>
              <a:t>Intraparticle porosity</a:t>
            </a:r>
          </a:p>
          <a:p>
            <a:r>
              <a:rPr lang="en-GB" sz="1200" b="0" dirty="0">
                <a:latin typeface="Calibri Light" panose="020F0302020204030204" pitchFamily="34" charset="0"/>
              </a:rPr>
              <a:t>Pore space is created inside the individual grains </a:t>
            </a:r>
            <a:r>
              <a:rPr lang="en-GB" sz="1200" b="0" dirty="0" err="1">
                <a:latin typeface="Calibri Light" panose="020F0302020204030204" pitchFamily="34" charset="0"/>
              </a:rPr>
              <a:t>eg</a:t>
            </a:r>
            <a:r>
              <a:rPr lang="en-GB" sz="1200" b="0" dirty="0">
                <a:latin typeface="Calibri Light" panose="020F0302020204030204" pitchFamily="34" charset="0"/>
              </a:rPr>
              <a:t> inside a snail shell</a:t>
            </a:r>
          </a:p>
          <a:p>
            <a:endParaRPr lang="en-GB" sz="2800" b="1" dirty="0">
              <a:latin typeface="Calibri Light" panose="020F0302020204030204" pitchFamily="34" charset="0"/>
            </a:endParaRPr>
          </a:p>
          <a:p>
            <a:r>
              <a:rPr lang="en-GB" sz="1200" b="1" i="1" dirty="0">
                <a:latin typeface="Calibri Light" panose="020F0302020204030204" pitchFamily="34" charset="0"/>
              </a:rPr>
              <a:t>Secondary porosity</a:t>
            </a:r>
          </a:p>
          <a:p>
            <a:r>
              <a:rPr lang="en-GB" sz="1200" b="0" i="1" dirty="0" err="1">
                <a:latin typeface="Calibri Light" panose="020F0302020204030204" pitchFamily="34" charset="0"/>
              </a:rPr>
              <a:t>Intercrystalline</a:t>
            </a:r>
            <a:r>
              <a:rPr lang="en-GB" sz="1200" b="0" i="1" dirty="0">
                <a:latin typeface="Calibri Light" panose="020F0302020204030204" pitchFamily="34" charset="0"/>
              </a:rPr>
              <a:t> porosity</a:t>
            </a:r>
          </a:p>
          <a:p>
            <a:r>
              <a:rPr lang="en-GB" sz="1200" b="0" dirty="0">
                <a:latin typeface="Calibri Light" panose="020F0302020204030204" pitchFamily="34" charset="0"/>
              </a:rPr>
              <a:t>Produced by spaces between carbonate crystals</a:t>
            </a:r>
          </a:p>
          <a:p>
            <a:endParaRPr lang="en-GB" sz="1200" b="0" i="1" dirty="0">
              <a:latin typeface="Calibri Light" panose="020F0302020204030204" pitchFamily="34" charset="0"/>
            </a:endParaRPr>
          </a:p>
          <a:p>
            <a:r>
              <a:rPr lang="en-GB" sz="1200" b="0" i="1" dirty="0" err="1">
                <a:latin typeface="Calibri Light" panose="020F0302020204030204" pitchFamily="34" charset="0"/>
              </a:rPr>
              <a:t>Moldic</a:t>
            </a:r>
            <a:r>
              <a:rPr lang="en-GB" sz="1200" b="0" i="1" dirty="0">
                <a:latin typeface="Calibri Light" panose="020F0302020204030204" pitchFamily="34" charset="0"/>
              </a:rPr>
              <a:t> porosity</a:t>
            </a:r>
          </a:p>
          <a:p>
            <a:r>
              <a:rPr lang="en-GB" sz="1200" b="0" dirty="0">
                <a:latin typeface="Calibri Light" panose="020F0302020204030204" pitchFamily="34" charset="0"/>
              </a:rPr>
              <a:t>Pores created by the dissolution of shells etc.</a:t>
            </a:r>
          </a:p>
          <a:p>
            <a:endParaRPr lang="en-US" sz="1200" dirty="0"/>
          </a:p>
        </p:txBody>
      </p:sp>
      <p:sp>
        <p:nvSpPr>
          <p:cNvPr id="4" name="Slide Number Placeholder 3"/>
          <p:cNvSpPr>
            <a:spLocks noGrp="1"/>
          </p:cNvSpPr>
          <p:nvPr>
            <p:ph type="sldNum" sz="quarter" idx="5"/>
          </p:nvPr>
        </p:nvSpPr>
        <p:spPr/>
        <p:txBody>
          <a:bodyPr/>
          <a:lstStyle/>
          <a:p>
            <a:pPr>
              <a:defRPr/>
            </a:pPr>
            <a:fld id="{A3897D13-B74C-4856-9B95-C08018D66FA6}" type="slidenum">
              <a:rPr lang="en-GB" smtClean="0"/>
              <a:pPr>
                <a:defRPr/>
              </a:pPr>
              <a:t>10</a:t>
            </a:fld>
            <a:endParaRPr lang="en-GB"/>
          </a:p>
        </p:txBody>
      </p:sp>
    </p:spTree>
    <p:extLst>
      <p:ext uri="{BB962C8B-B14F-4D97-AF65-F5344CB8AC3E}">
        <p14:creationId xmlns:p14="http://schemas.microsoft.com/office/powerpoint/2010/main" val="132903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B4A89-700F-EB42-DF66-2ED4EEB02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60020-0CE8-99A5-1900-9A53867178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2E676-A417-BE71-5697-22C2C1F498F6}"/>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C231C3EA-5B81-1CF4-D398-EA9CE10EF08F}"/>
              </a:ext>
            </a:extLst>
          </p:cNvPr>
          <p:cNvSpPr>
            <a:spLocks noGrp="1"/>
          </p:cNvSpPr>
          <p:nvPr>
            <p:ph type="sldNum" sz="quarter" idx="10"/>
          </p:nvPr>
        </p:nvSpPr>
        <p:spPr/>
        <p:txBody>
          <a:bodyPr/>
          <a:lstStyle/>
          <a:p>
            <a:pPr>
              <a:defRPr/>
            </a:pPr>
            <a:fld id="{A3897D13-B74C-4856-9B95-C08018D66FA6}" type="slidenum">
              <a:rPr lang="en-GB" smtClean="0"/>
              <a:pPr>
                <a:defRPr/>
              </a:pPr>
              <a:t>13</a:t>
            </a:fld>
            <a:endParaRPr lang="en-GB"/>
          </a:p>
        </p:txBody>
      </p:sp>
    </p:spTree>
    <p:extLst>
      <p:ext uri="{BB962C8B-B14F-4D97-AF65-F5344CB8AC3E}">
        <p14:creationId xmlns:p14="http://schemas.microsoft.com/office/powerpoint/2010/main" val="3270473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950"/>
              </a:lnSpc>
              <a:spcBef>
                <a:spcPts val="1500"/>
              </a:spcBef>
              <a:spcAft>
                <a:spcPts val="750"/>
              </a:spcAft>
              <a:buNone/>
            </a:pPr>
            <a:r>
              <a:rPr lang="en-GB" sz="4000" b="0" i="0" dirty="0">
                <a:solidFill>
                  <a:srgbClr val="001D35"/>
                </a:solidFill>
                <a:effectLst/>
                <a:latin typeface="Google Sans"/>
              </a:rPr>
              <a:t>Construction &amp; Building:</a:t>
            </a:r>
          </a:p>
          <a:p>
            <a:pPr algn="l">
              <a:lnSpc>
                <a:spcPts val="1650"/>
              </a:lnSpc>
              <a:spcBef>
                <a:spcPts val="750"/>
              </a:spcBef>
              <a:spcAft>
                <a:spcPts val="600"/>
              </a:spcAft>
              <a:buFont typeface="Arial" panose="020B0604020202020204" pitchFamily="34" charset="0"/>
              <a:buChar char="•"/>
            </a:pPr>
            <a:r>
              <a:rPr lang="en-GB" sz="4000" b="1" i="0" dirty="0">
                <a:solidFill>
                  <a:srgbClr val="001D35"/>
                </a:solidFill>
                <a:effectLst/>
                <a:latin typeface="Google Sans"/>
              </a:rPr>
              <a:t>Building Stone:</a:t>
            </a:r>
            <a:endParaRPr lang="en-GB" sz="4000" b="0" i="0" dirty="0">
              <a:solidFill>
                <a:srgbClr val="001D35"/>
              </a:solidFill>
              <a:effectLst/>
              <a:latin typeface="Google Sans"/>
            </a:endParaRPr>
          </a:p>
          <a:p>
            <a:pPr algn="l" fontAlgn="ctr">
              <a:lnSpc>
                <a:spcPts val="1650"/>
              </a:lnSpc>
              <a:spcBef>
                <a:spcPts val="750"/>
              </a:spcBef>
              <a:spcAft>
                <a:spcPts val="600"/>
              </a:spcAft>
              <a:buFont typeface="Arial" panose="020B0604020202020204" pitchFamily="34" charset="0"/>
              <a:buChar char="•"/>
            </a:pPr>
            <a:r>
              <a:rPr lang="en-GB" sz="4000" b="0" i="0" dirty="0">
                <a:solidFill>
                  <a:srgbClr val="545D7E"/>
                </a:solidFill>
                <a:effectLst/>
                <a:latin typeface="Google Sans"/>
              </a:rPr>
              <a:t>Limestone is a durable and aesthetically pleasing material used for walls, decorative trim, and veneer. </a:t>
            </a:r>
            <a:endParaRPr lang="en-GB" sz="4000" b="0" i="0" dirty="0">
              <a:solidFill>
                <a:srgbClr val="1F1F1F"/>
              </a:solidFill>
              <a:effectLst/>
              <a:latin typeface="Google Sans"/>
            </a:endParaRPr>
          </a:p>
          <a:p>
            <a:pPr algn="l">
              <a:lnSpc>
                <a:spcPts val="1650"/>
              </a:lnSpc>
              <a:spcBef>
                <a:spcPts val="750"/>
              </a:spcBef>
              <a:spcAft>
                <a:spcPts val="1500"/>
              </a:spcAft>
              <a:buNone/>
            </a:pPr>
            <a:r>
              <a:rPr lang="en-GB" sz="4000" b="1" i="0" dirty="0">
                <a:solidFill>
                  <a:srgbClr val="001D35"/>
                </a:solidFill>
                <a:effectLst/>
                <a:latin typeface="Google Sans"/>
              </a:rPr>
              <a:t>Cement &amp; Concrete:</a:t>
            </a:r>
            <a:endParaRPr lang="en-GB" sz="4000" b="0" i="0" dirty="0">
              <a:solidFill>
                <a:srgbClr val="001D35"/>
              </a:solidFill>
              <a:effectLst/>
              <a:latin typeface="Google Sans"/>
            </a:endParaRPr>
          </a:p>
          <a:p>
            <a:pPr algn="l" fontAlgn="ctr">
              <a:lnSpc>
                <a:spcPts val="1650"/>
              </a:lnSpc>
              <a:spcBef>
                <a:spcPts val="750"/>
              </a:spcBef>
              <a:spcAft>
                <a:spcPts val="1500"/>
              </a:spcAft>
              <a:buNone/>
            </a:pPr>
            <a:r>
              <a:rPr lang="en-GB" sz="4000" b="0" i="0" dirty="0">
                <a:solidFill>
                  <a:srgbClr val="545D7E"/>
                </a:solidFill>
                <a:effectLst/>
                <a:latin typeface="Google Sans"/>
              </a:rPr>
              <a:t>Limestone is a key ingredient in cement, which is essential for concrete used in roads, foundations, and structural elements. </a:t>
            </a:r>
            <a:endParaRPr lang="en-GB" sz="4000" b="0" i="0" dirty="0">
              <a:solidFill>
                <a:srgbClr val="1F1F1F"/>
              </a:solidFill>
              <a:effectLst/>
              <a:latin typeface="Google Sans"/>
            </a:endParaRPr>
          </a:p>
          <a:p>
            <a:pPr algn="l">
              <a:lnSpc>
                <a:spcPts val="1650"/>
              </a:lnSpc>
              <a:spcBef>
                <a:spcPts val="750"/>
              </a:spcBef>
              <a:spcAft>
                <a:spcPts val="1500"/>
              </a:spcAft>
              <a:buNone/>
            </a:pPr>
            <a:r>
              <a:rPr lang="en-GB" sz="4000" b="1" i="0" dirty="0">
                <a:solidFill>
                  <a:srgbClr val="001D35"/>
                </a:solidFill>
                <a:effectLst/>
                <a:latin typeface="Google Sans"/>
              </a:rPr>
              <a:t>Road Building:</a:t>
            </a:r>
            <a:endParaRPr lang="en-GB" sz="4000" b="0" i="0" dirty="0">
              <a:solidFill>
                <a:srgbClr val="001D35"/>
              </a:solidFill>
              <a:effectLst/>
              <a:latin typeface="Google Sans"/>
            </a:endParaRPr>
          </a:p>
          <a:p>
            <a:pPr algn="l" fontAlgn="ctr">
              <a:lnSpc>
                <a:spcPts val="1650"/>
              </a:lnSpc>
              <a:spcBef>
                <a:spcPts val="750"/>
              </a:spcBef>
              <a:spcAft>
                <a:spcPts val="1500"/>
              </a:spcAft>
              <a:buNone/>
            </a:pPr>
            <a:r>
              <a:rPr lang="en-GB" sz="4000" b="0" i="0" dirty="0">
                <a:solidFill>
                  <a:srgbClr val="545D7E"/>
                </a:solidFill>
                <a:effectLst/>
                <a:latin typeface="Google Sans"/>
              </a:rPr>
              <a:t>Crushed limestone is used as aggregate for the base of roads. </a:t>
            </a:r>
            <a:endParaRPr lang="en-GB" sz="4000" b="0" i="0" dirty="0">
              <a:solidFill>
                <a:srgbClr val="1F1F1F"/>
              </a:solidFill>
              <a:effectLst/>
              <a:latin typeface="Google Sans"/>
            </a:endParaRPr>
          </a:p>
          <a:p>
            <a:pPr algn="l">
              <a:lnSpc>
                <a:spcPts val="1650"/>
              </a:lnSpc>
              <a:spcBef>
                <a:spcPts val="750"/>
              </a:spcBef>
              <a:spcAft>
                <a:spcPts val="1500"/>
              </a:spcAft>
              <a:buNone/>
            </a:pPr>
            <a:r>
              <a:rPr lang="en-GB" sz="4000" b="1" i="0" dirty="0">
                <a:solidFill>
                  <a:srgbClr val="001D35"/>
                </a:solidFill>
                <a:effectLst/>
                <a:latin typeface="Google Sans"/>
              </a:rPr>
              <a:t>Fireplace Surrounds:</a:t>
            </a:r>
            <a:endParaRPr lang="en-GB" sz="4000" b="0" i="0" dirty="0">
              <a:solidFill>
                <a:srgbClr val="001D35"/>
              </a:solidFill>
              <a:effectLst/>
              <a:latin typeface="Google Sans"/>
            </a:endParaRPr>
          </a:p>
          <a:p>
            <a:pPr algn="l" fontAlgn="ctr">
              <a:lnSpc>
                <a:spcPts val="1650"/>
              </a:lnSpc>
              <a:spcBef>
                <a:spcPts val="750"/>
              </a:spcBef>
              <a:spcAft>
                <a:spcPts val="1500"/>
              </a:spcAft>
              <a:buNone/>
            </a:pPr>
            <a:r>
              <a:rPr lang="en-GB" sz="4000" b="0" i="0" dirty="0">
                <a:solidFill>
                  <a:srgbClr val="545D7E"/>
                </a:solidFill>
                <a:effectLst/>
                <a:latin typeface="Google Sans"/>
              </a:rPr>
              <a:t>Limestone is a popular material for fireplace surrounds due to its durability and natural beauty. </a:t>
            </a:r>
            <a:endParaRPr lang="en-GB" sz="4000" b="0" i="0" dirty="0">
              <a:solidFill>
                <a:srgbClr val="1F1F1F"/>
              </a:solidFill>
              <a:effectLst/>
              <a:latin typeface="Google Sans"/>
            </a:endParaRPr>
          </a:p>
          <a:p>
            <a:pPr algn="l">
              <a:lnSpc>
                <a:spcPts val="1650"/>
              </a:lnSpc>
              <a:spcBef>
                <a:spcPts val="750"/>
              </a:spcBef>
              <a:spcAft>
                <a:spcPts val="1500"/>
              </a:spcAft>
              <a:buNone/>
            </a:pPr>
            <a:r>
              <a:rPr lang="en-GB" sz="4000" b="1" i="0" dirty="0">
                <a:solidFill>
                  <a:srgbClr val="001D35"/>
                </a:solidFill>
                <a:effectLst/>
                <a:latin typeface="Google Sans"/>
              </a:rPr>
              <a:t>Accent Walls:</a:t>
            </a:r>
            <a:endParaRPr lang="en-GB" sz="4000" b="0" i="0" dirty="0">
              <a:solidFill>
                <a:srgbClr val="001D35"/>
              </a:solidFill>
              <a:effectLst/>
              <a:latin typeface="Google Sans"/>
            </a:endParaRPr>
          </a:p>
          <a:p>
            <a:pPr algn="l" fontAlgn="ctr">
              <a:lnSpc>
                <a:spcPts val="1650"/>
              </a:lnSpc>
              <a:spcBef>
                <a:spcPts val="750"/>
              </a:spcBef>
              <a:spcAft>
                <a:spcPts val="1500"/>
              </a:spcAft>
              <a:buNone/>
            </a:pPr>
            <a:r>
              <a:rPr lang="en-GB" sz="4000" b="0" i="0" dirty="0">
                <a:solidFill>
                  <a:srgbClr val="545D7E"/>
                </a:solidFill>
                <a:effectLst/>
                <a:latin typeface="Google Sans"/>
              </a:rPr>
              <a:t>Limestone can be used to create accent walls in kitchens, bathrooms, and other rooms. </a:t>
            </a:r>
            <a:endParaRPr lang="en-GB" sz="4000" b="0" i="0" dirty="0">
              <a:solidFill>
                <a:srgbClr val="1F1F1F"/>
              </a:solidFill>
              <a:effectLst/>
              <a:latin typeface="Google Sans"/>
            </a:endParaRPr>
          </a:p>
          <a:p>
            <a:pPr algn="l">
              <a:lnSpc>
                <a:spcPts val="1650"/>
              </a:lnSpc>
              <a:spcBef>
                <a:spcPts val="750"/>
              </a:spcBef>
              <a:spcAft>
                <a:spcPts val="1500"/>
              </a:spcAft>
              <a:buNone/>
            </a:pPr>
            <a:r>
              <a:rPr lang="en-GB" sz="4000" b="1" i="0" dirty="0">
                <a:solidFill>
                  <a:srgbClr val="001D35"/>
                </a:solidFill>
                <a:effectLst/>
                <a:latin typeface="Google Sans"/>
              </a:rPr>
              <a:t>Kitchen Countertops:</a:t>
            </a:r>
            <a:endParaRPr lang="en-GB" sz="4000" b="0" i="0" dirty="0">
              <a:solidFill>
                <a:srgbClr val="001D35"/>
              </a:solidFill>
              <a:effectLst/>
              <a:latin typeface="Google Sans"/>
            </a:endParaRPr>
          </a:p>
          <a:p>
            <a:pPr algn="l" fontAlgn="ctr">
              <a:lnSpc>
                <a:spcPts val="1650"/>
              </a:lnSpc>
              <a:spcBef>
                <a:spcPts val="750"/>
              </a:spcBef>
              <a:spcAft>
                <a:spcPts val="1500"/>
              </a:spcAft>
              <a:buNone/>
            </a:pPr>
            <a:r>
              <a:rPr lang="en-GB" sz="4000" b="0" i="0" dirty="0">
                <a:solidFill>
                  <a:srgbClr val="545D7E"/>
                </a:solidFill>
                <a:effectLst/>
                <a:latin typeface="Google Sans"/>
              </a:rPr>
              <a:t>Limestone is suitable for kitchen countertops due to its durability and heat resistance. </a:t>
            </a:r>
            <a:endParaRPr lang="en-GB" sz="4000" b="0" i="0" dirty="0">
              <a:solidFill>
                <a:srgbClr val="1F1F1F"/>
              </a:solidFill>
              <a:effectLst/>
              <a:latin typeface="Google Sans"/>
            </a:endParaRPr>
          </a:p>
          <a:p>
            <a:pPr algn="l">
              <a:lnSpc>
                <a:spcPts val="1650"/>
              </a:lnSpc>
              <a:spcBef>
                <a:spcPts val="750"/>
              </a:spcBef>
              <a:spcAft>
                <a:spcPts val="1500"/>
              </a:spcAft>
              <a:buNone/>
            </a:pPr>
            <a:r>
              <a:rPr lang="en-GB" sz="4000" b="1" i="0" dirty="0">
                <a:solidFill>
                  <a:srgbClr val="001D35"/>
                </a:solidFill>
                <a:effectLst/>
                <a:latin typeface="Google Sans"/>
              </a:rPr>
              <a:t>Wall Cladding:</a:t>
            </a:r>
            <a:endParaRPr lang="en-GB" sz="4000" b="0" i="0" dirty="0">
              <a:solidFill>
                <a:srgbClr val="001D35"/>
              </a:solidFill>
              <a:effectLst/>
              <a:latin typeface="Google Sans"/>
            </a:endParaRPr>
          </a:p>
          <a:p>
            <a:pPr algn="l" fontAlgn="ctr">
              <a:lnSpc>
                <a:spcPts val="1650"/>
              </a:lnSpc>
              <a:spcBef>
                <a:spcPts val="750"/>
              </a:spcBef>
              <a:spcAft>
                <a:spcPts val="1500"/>
              </a:spcAft>
              <a:buNone/>
            </a:pPr>
            <a:r>
              <a:rPr lang="en-GB" sz="4000" b="0" i="0" dirty="0">
                <a:solidFill>
                  <a:srgbClr val="545D7E"/>
                </a:solidFill>
                <a:effectLst/>
                <a:latin typeface="Google Sans"/>
              </a:rPr>
              <a:t>Limestone wall cladding is a common material for accent walls, fireplaces, and other building elements. </a:t>
            </a:r>
            <a:endParaRPr lang="en-GB" sz="4000" b="0" i="0" dirty="0">
              <a:solidFill>
                <a:srgbClr val="1F1F1F"/>
              </a:solidFill>
              <a:effectLst/>
              <a:latin typeface="Google Sans"/>
            </a:endParaRPr>
          </a:p>
          <a:p>
            <a:pPr algn="l">
              <a:lnSpc>
                <a:spcPts val="1950"/>
              </a:lnSpc>
              <a:spcBef>
                <a:spcPts val="1500"/>
              </a:spcBef>
              <a:spcAft>
                <a:spcPts val="750"/>
              </a:spcAft>
              <a:buNone/>
            </a:pPr>
            <a:r>
              <a:rPr lang="en-GB" sz="4000" b="0" i="0" dirty="0">
                <a:solidFill>
                  <a:srgbClr val="001D35"/>
                </a:solidFill>
                <a:effectLst/>
                <a:latin typeface="Google Sans"/>
              </a:rPr>
              <a:t>Agriculture:</a:t>
            </a:r>
          </a:p>
          <a:p>
            <a:pPr algn="l">
              <a:lnSpc>
                <a:spcPts val="1650"/>
              </a:lnSpc>
              <a:spcBef>
                <a:spcPts val="750"/>
              </a:spcBef>
              <a:spcAft>
                <a:spcPts val="1500"/>
              </a:spcAft>
              <a:buNone/>
            </a:pPr>
            <a:r>
              <a:rPr lang="en-GB" sz="4000" b="1" i="0" dirty="0">
                <a:solidFill>
                  <a:srgbClr val="001D35"/>
                </a:solidFill>
                <a:effectLst/>
                <a:latin typeface="Google Sans"/>
              </a:rPr>
              <a:t>Soil Conditioner:</a:t>
            </a:r>
            <a:endParaRPr lang="en-GB" sz="4000" b="0" i="0" dirty="0">
              <a:solidFill>
                <a:srgbClr val="001D35"/>
              </a:solidFill>
              <a:effectLst/>
              <a:latin typeface="Google Sans"/>
            </a:endParaRPr>
          </a:p>
          <a:p>
            <a:pPr algn="l" fontAlgn="ctr">
              <a:lnSpc>
                <a:spcPts val="1650"/>
              </a:lnSpc>
              <a:spcBef>
                <a:spcPts val="750"/>
              </a:spcBef>
              <a:spcAft>
                <a:spcPts val="1500"/>
              </a:spcAft>
              <a:buNone/>
            </a:pPr>
            <a:r>
              <a:rPr lang="en-GB" sz="4000" b="0" i="0" dirty="0">
                <a:solidFill>
                  <a:srgbClr val="545D7E"/>
                </a:solidFill>
                <a:effectLst/>
                <a:latin typeface="Google Sans"/>
              </a:rPr>
              <a:t>Limestone is used to neutralize acidic soil, improving conditions for plant growth. </a:t>
            </a:r>
            <a:endParaRPr lang="en-GB" sz="4000" b="0" i="0" dirty="0">
              <a:solidFill>
                <a:srgbClr val="1F1F1F"/>
              </a:solidFill>
              <a:effectLst/>
              <a:latin typeface="Google Sans"/>
            </a:endParaRPr>
          </a:p>
          <a:p>
            <a:pPr algn="l">
              <a:lnSpc>
                <a:spcPts val="1650"/>
              </a:lnSpc>
              <a:spcBef>
                <a:spcPts val="750"/>
              </a:spcBef>
              <a:spcAft>
                <a:spcPts val="1500"/>
              </a:spcAft>
              <a:buNone/>
            </a:pPr>
            <a:r>
              <a:rPr lang="en-GB" sz="4000" b="1" i="0" dirty="0">
                <a:solidFill>
                  <a:srgbClr val="001D35"/>
                </a:solidFill>
                <a:effectLst/>
                <a:latin typeface="Google Sans"/>
              </a:rPr>
              <a:t>Agricultural Lime:</a:t>
            </a:r>
            <a:endParaRPr lang="en-GB" sz="4000" b="0" i="0" dirty="0">
              <a:solidFill>
                <a:srgbClr val="001D35"/>
              </a:solidFill>
              <a:effectLst/>
              <a:latin typeface="Google Sans"/>
            </a:endParaRPr>
          </a:p>
          <a:p>
            <a:pPr algn="l" fontAlgn="ctr">
              <a:lnSpc>
                <a:spcPts val="1650"/>
              </a:lnSpc>
              <a:spcBef>
                <a:spcPts val="750"/>
              </a:spcBef>
              <a:spcAft>
                <a:spcPts val="1500"/>
              </a:spcAft>
              <a:buNone/>
            </a:pPr>
            <a:r>
              <a:rPr lang="en-GB" sz="4000" b="0" i="0" dirty="0">
                <a:solidFill>
                  <a:srgbClr val="545D7E"/>
                </a:solidFill>
                <a:effectLst/>
                <a:latin typeface="Google Sans"/>
              </a:rPr>
              <a:t>Ground limestone is used as agricultural lime to improve soil quality and increase crop yields. </a:t>
            </a:r>
            <a:endParaRPr lang="en-GB" sz="4000" b="0" i="0" dirty="0">
              <a:solidFill>
                <a:srgbClr val="1F1F1F"/>
              </a:solidFill>
              <a:effectLst/>
              <a:latin typeface="Google Sans"/>
            </a:endParaRPr>
          </a:p>
          <a:p>
            <a:pPr algn="l">
              <a:lnSpc>
                <a:spcPts val="1650"/>
              </a:lnSpc>
              <a:spcBef>
                <a:spcPts val="750"/>
              </a:spcBef>
              <a:spcAft>
                <a:spcPts val="1500"/>
              </a:spcAft>
              <a:buNone/>
            </a:pPr>
            <a:r>
              <a:rPr lang="en-GB" sz="4000" b="1" i="0" dirty="0">
                <a:solidFill>
                  <a:srgbClr val="001D35"/>
                </a:solidFill>
                <a:effectLst/>
                <a:latin typeface="Google Sans"/>
              </a:rPr>
              <a:t>Feed Supplement:</a:t>
            </a:r>
            <a:endParaRPr lang="en-GB" sz="4000" b="0" i="0" dirty="0">
              <a:solidFill>
                <a:srgbClr val="001D35"/>
              </a:solidFill>
              <a:effectLst/>
              <a:latin typeface="Google Sans"/>
            </a:endParaRPr>
          </a:p>
          <a:p>
            <a:pPr algn="l" fontAlgn="ctr">
              <a:lnSpc>
                <a:spcPts val="1650"/>
              </a:lnSpc>
              <a:spcBef>
                <a:spcPts val="750"/>
              </a:spcBef>
              <a:spcAft>
                <a:spcPts val="1500"/>
              </a:spcAft>
              <a:buNone/>
            </a:pPr>
            <a:r>
              <a:rPr lang="en-GB" sz="4000" b="0" i="0" dirty="0">
                <a:solidFill>
                  <a:srgbClr val="545D7E"/>
                </a:solidFill>
                <a:effectLst/>
                <a:latin typeface="Google Sans"/>
              </a:rPr>
              <a:t>Limestone is added to animal feed to provide calcium for strong bones and eggs. </a:t>
            </a:r>
            <a:endParaRPr lang="en-GB" sz="4000" b="0" i="0" dirty="0">
              <a:solidFill>
                <a:srgbClr val="1F1F1F"/>
              </a:solidFill>
              <a:effectLst/>
              <a:latin typeface="Google Sans"/>
            </a:endParaRPr>
          </a:p>
          <a:p>
            <a:pPr algn="l">
              <a:lnSpc>
                <a:spcPts val="1950"/>
              </a:lnSpc>
              <a:spcBef>
                <a:spcPts val="1500"/>
              </a:spcBef>
              <a:spcAft>
                <a:spcPts val="750"/>
              </a:spcAft>
              <a:buNone/>
            </a:pPr>
            <a:r>
              <a:rPr lang="en-GB" sz="4000" b="0" i="0" dirty="0">
                <a:solidFill>
                  <a:srgbClr val="001D35"/>
                </a:solidFill>
                <a:effectLst/>
                <a:latin typeface="Google Sans"/>
              </a:rPr>
              <a:t>Industries:</a:t>
            </a:r>
          </a:p>
          <a:p>
            <a:pPr algn="l" fontAlgn="ctr">
              <a:lnSpc>
                <a:spcPts val="1650"/>
              </a:lnSpc>
              <a:spcBef>
                <a:spcPts val="750"/>
              </a:spcBef>
              <a:spcAft>
                <a:spcPts val="1500"/>
              </a:spcAft>
              <a:buNone/>
            </a:pPr>
            <a:r>
              <a:rPr lang="en-GB" sz="4000" b="1" i="0" dirty="0">
                <a:solidFill>
                  <a:srgbClr val="001D35"/>
                </a:solidFill>
                <a:effectLst/>
                <a:latin typeface="Google Sans"/>
              </a:rPr>
              <a:t>Steel Production:</a:t>
            </a:r>
            <a:r>
              <a:rPr lang="en-GB" sz="4000" b="0" i="0" dirty="0">
                <a:solidFill>
                  <a:srgbClr val="001D35"/>
                </a:solidFill>
                <a:effectLst/>
                <a:latin typeface="Google Sans"/>
              </a:rPr>
              <a:t> Limestone is used to remove impurities from molten iron in steelmaking. </a:t>
            </a:r>
            <a:endParaRPr lang="en-GB" sz="4000" b="0" i="0" dirty="0">
              <a:solidFill>
                <a:srgbClr val="1F1F1F"/>
              </a:solidFill>
              <a:effectLst/>
              <a:latin typeface="Google Sans"/>
            </a:endParaRPr>
          </a:p>
          <a:p>
            <a:pPr algn="l" fontAlgn="ctr">
              <a:lnSpc>
                <a:spcPts val="1650"/>
              </a:lnSpc>
              <a:spcBef>
                <a:spcPts val="750"/>
              </a:spcBef>
              <a:spcAft>
                <a:spcPts val="1500"/>
              </a:spcAft>
              <a:buNone/>
            </a:pPr>
            <a:r>
              <a:rPr lang="en-GB" sz="4000" b="1" i="0" dirty="0">
                <a:solidFill>
                  <a:srgbClr val="001D35"/>
                </a:solidFill>
                <a:effectLst/>
                <a:latin typeface="Google Sans"/>
              </a:rPr>
              <a:t>Glassmaking:</a:t>
            </a:r>
            <a:r>
              <a:rPr lang="en-GB" sz="4000" b="0" i="0" dirty="0">
                <a:solidFill>
                  <a:srgbClr val="001D35"/>
                </a:solidFill>
                <a:effectLst/>
                <a:latin typeface="Google Sans"/>
              </a:rPr>
              <a:t> Limestone is used in the production of glass. </a:t>
            </a:r>
            <a:endParaRPr lang="en-GB" sz="4000" b="0" i="0" dirty="0">
              <a:solidFill>
                <a:srgbClr val="1F1F1F"/>
              </a:solidFill>
              <a:effectLst/>
              <a:latin typeface="Google Sans"/>
            </a:endParaRPr>
          </a:p>
          <a:p>
            <a:pPr algn="l" fontAlgn="ctr">
              <a:lnSpc>
                <a:spcPts val="1650"/>
              </a:lnSpc>
              <a:spcBef>
                <a:spcPts val="750"/>
              </a:spcBef>
              <a:spcAft>
                <a:spcPts val="1500"/>
              </a:spcAft>
              <a:buNone/>
            </a:pPr>
            <a:r>
              <a:rPr lang="en-GB" sz="4000" b="1" i="0" dirty="0">
                <a:solidFill>
                  <a:srgbClr val="001D35"/>
                </a:solidFill>
                <a:effectLst/>
                <a:latin typeface="Google Sans"/>
              </a:rPr>
              <a:t>Paper Production:</a:t>
            </a:r>
            <a:r>
              <a:rPr lang="en-GB" sz="4000" b="0" i="0" dirty="0">
                <a:solidFill>
                  <a:srgbClr val="001D35"/>
                </a:solidFill>
                <a:effectLst/>
                <a:latin typeface="Google Sans"/>
              </a:rPr>
              <a:t> Limestone is used as a filler in paper making. </a:t>
            </a:r>
            <a:endParaRPr lang="en-GB" sz="4000" b="0" i="0" dirty="0">
              <a:solidFill>
                <a:srgbClr val="1F1F1F"/>
              </a:solidFill>
              <a:effectLst/>
              <a:latin typeface="Google Sans"/>
            </a:endParaRPr>
          </a:p>
          <a:p>
            <a:pPr algn="l" fontAlgn="ctr">
              <a:lnSpc>
                <a:spcPts val="1650"/>
              </a:lnSpc>
              <a:spcBef>
                <a:spcPts val="750"/>
              </a:spcBef>
              <a:spcAft>
                <a:spcPts val="1500"/>
              </a:spcAft>
              <a:buNone/>
            </a:pPr>
            <a:r>
              <a:rPr lang="en-GB" sz="4000" b="1" i="0" dirty="0">
                <a:solidFill>
                  <a:srgbClr val="001D35"/>
                </a:solidFill>
                <a:effectLst/>
                <a:latin typeface="Google Sans"/>
              </a:rPr>
              <a:t>Environmental Remediation:</a:t>
            </a:r>
            <a:r>
              <a:rPr lang="en-GB" sz="4000" b="0" i="0" dirty="0">
                <a:solidFill>
                  <a:srgbClr val="001D35"/>
                </a:solidFill>
                <a:effectLst/>
                <a:latin typeface="Google Sans"/>
              </a:rPr>
              <a:t> Limestone can be used to treat acid mine drainage and other forms of pollution. </a:t>
            </a:r>
            <a:endParaRPr lang="en-GB" sz="4000" b="0" i="0" dirty="0">
              <a:solidFill>
                <a:srgbClr val="1F1F1F"/>
              </a:solidFill>
              <a:effectLst/>
              <a:latin typeface="Google Sans"/>
            </a:endParaRPr>
          </a:p>
          <a:p>
            <a:pPr algn="l" fontAlgn="ctr">
              <a:lnSpc>
                <a:spcPts val="1650"/>
              </a:lnSpc>
              <a:spcBef>
                <a:spcPts val="750"/>
              </a:spcBef>
              <a:spcAft>
                <a:spcPts val="1500"/>
              </a:spcAft>
              <a:buNone/>
            </a:pPr>
            <a:r>
              <a:rPr lang="en-GB" sz="4000" b="1" i="0" dirty="0">
                <a:solidFill>
                  <a:srgbClr val="001D35"/>
                </a:solidFill>
                <a:effectLst/>
                <a:latin typeface="Google Sans"/>
              </a:rPr>
              <a:t>Water Treatment:</a:t>
            </a:r>
            <a:r>
              <a:rPr lang="en-GB" sz="4000" b="0" i="0" dirty="0">
                <a:solidFill>
                  <a:srgbClr val="001D35"/>
                </a:solidFill>
                <a:effectLst/>
                <a:latin typeface="Google Sans"/>
              </a:rPr>
              <a:t> Limestone is used in water treatment to neutralize acidity and remove impurities. </a:t>
            </a:r>
            <a:endParaRPr lang="en-GB" sz="4000" b="0" i="0" dirty="0">
              <a:solidFill>
                <a:srgbClr val="1F1F1F"/>
              </a:solidFill>
              <a:effectLst/>
              <a:latin typeface="Google Sans"/>
            </a:endParaRPr>
          </a:p>
          <a:p>
            <a:pPr algn="l" fontAlgn="ctr">
              <a:lnSpc>
                <a:spcPts val="1650"/>
              </a:lnSpc>
              <a:spcBef>
                <a:spcPts val="750"/>
              </a:spcBef>
              <a:spcAft>
                <a:spcPts val="1500"/>
              </a:spcAft>
              <a:buNone/>
            </a:pPr>
            <a:r>
              <a:rPr lang="en-GB" sz="4000" b="1" i="0" dirty="0">
                <a:solidFill>
                  <a:srgbClr val="001D35"/>
                </a:solidFill>
                <a:effectLst/>
                <a:latin typeface="Google Sans"/>
              </a:rPr>
              <a:t>Plastic Production:</a:t>
            </a:r>
            <a:r>
              <a:rPr lang="en-GB" sz="4000" b="0" i="0" dirty="0">
                <a:solidFill>
                  <a:srgbClr val="001D35"/>
                </a:solidFill>
                <a:effectLst/>
                <a:latin typeface="Google Sans"/>
              </a:rPr>
              <a:t> Limestone is used as a filler in plastic production. </a:t>
            </a:r>
            <a:endParaRPr lang="en-GB" sz="4000" b="0" i="0" dirty="0">
              <a:solidFill>
                <a:srgbClr val="1F1F1F"/>
              </a:solidFill>
              <a:effectLst/>
              <a:latin typeface="Google Sans"/>
            </a:endParaRPr>
          </a:p>
          <a:p>
            <a:pPr algn="l">
              <a:lnSpc>
                <a:spcPts val="1950"/>
              </a:lnSpc>
              <a:spcBef>
                <a:spcPts val="1500"/>
              </a:spcBef>
              <a:spcAft>
                <a:spcPts val="750"/>
              </a:spcAft>
              <a:buNone/>
            </a:pPr>
            <a:r>
              <a:rPr lang="en-GB" sz="4000" b="0" i="0" dirty="0">
                <a:solidFill>
                  <a:srgbClr val="001D35"/>
                </a:solidFill>
                <a:effectLst/>
                <a:latin typeface="Google Sans"/>
              </a:rPr>
              <a:t>Other Uses:</a:t>
            </a:r>
          </a:p>
          <a:p>
            <a:pPr algn="l" fontAlgn="ctr">
              <a:lnSpc>
                <a:spcPts val="1650"/>
              </a:lnSpc>
              <a:spcBef>
                <a:spcPts val="750"/>
              </a:spcBef>
              <a:spcAft>
                <a:spcPts val="1500"/>
              </a:spcAft>
              <a:buNone/>
            </a:pPr>
            <a:r>
              <a:rPr lang="en-GB" sz="4000" b="1" i="0" dirty="0">
                <a:solidFill>
                  <a:srgbClr val="001D35"/>
                </a:solidFill>
                <a:effectLst/>
                <a:latin typeface="Google Sans"/>
              </a:rPr>
              <a:t>Toothpaste:</a:t>
            </a:r>
            <a:r>
              <a:rPr lang="en-GB" sz="4000" b="0" i="0" dirty="0">
                <a:solidFill>
                  <a:srgbClr val="001D35"/>
                </a:solidFill>
                <a:effectLst/>
                <a:latin typeface="Google Sans"/>
              </a:rPr>
              <a:t> Limestone is used as a pigment and filler in toothpaste. </a:t>
            </a:r>
            <a:endParaRPr lang="en-GB" sz="4000" b="0" i="0" dirty="0">
              <a:solidFill>
                <a:srgbClr val="1F1F1F"/>
              </a:solidFill>
              <a:effectLst/>
              <a:latin typeface="Google Sans"/>
            </a:endParaRPr>
          </a:p>
          <a:p>
            <a:pPr algn="l" fontAlgn="ctr">
              <a:lnSpc>
                <a:spcPts val="1650"/>
              </a:lnSpc>
              <a:spcBef>
                <a:spcPts val="750"/>
              </a:spcBef>
              <a:spcAft>
                <a:spcPts val="1500"/>
              </a:spcAft>
              <a:buNone/>
            </a:pPr>
            <a:r>
              <a:rPr lang="en-GB" sz="4000" b="1" i="0" dirty="0">
                <a:solidFill>
                  <a:srgbClr val="001D35"/>
                </a:solidFill>
                <a:effectLst/>
                <a:latin typeface="Google Sans"/>
              </a:rPr>
              <a:t>Textile Industry:</a:t>
            </a:r>
            <a:r>
              <a:rPr lang="en-GB" sz="4000" b="0" i="0" dirty="0">
                <a:solidFill>
                  <a:srgbClr val="001D35"/>
                </a:solidFill>
                <a:effectLst/>
                <a:latin typeface="Google Sans"/>
              </a:rPr>
              <a:t> Limestone is used as a filler in the textile industry. </a:t>
            </a:r>
            <a:endParaRPr lang="en-GB" sz="4000" b="0" i="0" dirty="0">
              <a:solidFill>
                <a:srgbClr val="1F1F1F"/>
              </a:solidFill>
              <a:effectLst/>
              <a:latin typeface="Google Sans"/>
            </a:endParaRPr>
          </a:p>
          <a:p>
            <a:pPr algn="l" fontAlgn="ctr">
              <a:lnSpc>
                <a:spcPts val="1650"/>
              </a:lnSpc>
              <a:spcBef>
                <a:spcPts val="750"/>
              </a:spcBef>
              <a:spcAft>
                <a:spcPts val="1500"/>
              </a:spcAft>
              <a:buNone/>
            </a:pPr>
            <a:r>
              <a:rPr lang="en-GB" sz="4000" b="1" i="0" dirty="0">
                <a:solidFill>
                  <a:srgbClr val="001D35"/>
                </a:solidFill>
                <a:effectLst/>
                <a:latin typeface="Google Sans"/>
              </a:rPr>
              <a:t>Pharmaceuticals:</a:t>
            </a:r>
            <a:r>
              <a:rPr lang="en-GB" sz="4000" b="0" i="0" dirty="0">
                <a:solidFill>
                  <a:srgbClr val="001D35"/>
                </a:solidFill>
                <a:effectLst/>
                <a:latin typeface="Google Sans"/>
              </a:rPr>
              <a:t> Limestone is used in the production of some medications. </a:t>
            </a:r>
            <a:endParaRPr lang="en-GB" sz="4000" b="0" i="0" dirty="0">
              <a:solidFill>
                <a:srgbClr val="1F1F1F"/>
              </a:solidFill>
              <a:effectLst/>
              <a:latin typeface="Google Sans"/>
            </a:endParaRPr>
          </a:p>
          <a:p>
            <a:pPr algn="l" fontAlgn="ctr">
              <a:lnSpc>
                <a:spcPts val="1650"/>
              </a:lnSpc>
              <a:spcBef>
                <a:spcPts val="750"/>
              </a:spcBef>
              <a:spcAft>
                <a:spcPts val="1500"/>
              </a:spcAft>
              <a:buNone/>
            </a:pPr>
            <a:r>
              <a:rPr lang="en-GB" sz="4000" b="1" i="0" dirty="0">
                <a:solidFill>
                  <a:srgbClr val="001D35"/>
                </a:solidFill>
                <a:effectLst/>
                <a:latin typeface="Google Sans"/>
              </a:rPr>
              <a:t>Cosmetic Products:</a:t>
            </a:r>
            <a:r>
              <a:rPr lang="en-GB" sz="4000" b="0" i="0" dirty="0">
                <a:solidFill>
                  <a:srgbClr val="001D35"/>
                </a:solidFill>
                <a:effectLst/>
                <a:latin typeface="Google Sans"/>
              </a:rPr>
              <a:t> Limestone is used in some cosmetic products. </a:t>
            </a:r>
            <a:endParaRPr lang="en-GB" sz="4000" b="0" i="0" dirty="0">
              <a:solidFill>
                <a:srgbClr val="1F1F1F"/>
              </a:solidFill>
              <a:effectLst/>
              <a:latin typeface="Google Sans"/>
            </a:endParaRPr>
          </a:p>
          <a:p>
            <a:pPr algn="l" fontAlgn="ctr">
              <a:lnSpc>
                <a:spcPts val="1650"/>
              </a:lnSpc>
              <a:spcBef>
                <a:spcPts val="750"/>
              </a:spcBef>
              <a:spcAft>
                <a:spcPts val="1500"/>
              </a:spcAft>
              <a:buNone/>
            </a:pPr>
            <a:r>
              <a:rPr lang="en-GB" sz="4000" b="1" i="0" dirty="0">
                <a:solidFill>
                  <a:srgbClr val="001D35"/>
                </a:solidFill>
                <a:effectLst/>
                <a:latin typeface="Google Sans"/>
              </a:rPr>
              <a:t>Sculptures and Monuments:</a:t>
            </a:r>
            <a:r>
              <a:rPr lang="en-GB" sz="4000" b="0" i="0" dirty="0">
                <a:solidFill>
                  <a:srgbClr val="001D35"/>
                </a:solidFill>
                <a:effectLst/>
                <a:latin typeface="Google Sans"/>
              </a:rPr>
              <a:t> Limestone is a durable and aesthetically pleasing material used for sculptures and monuments. </a:t>
            </a:r>
            <a:endParaRPr lang="en-GB" sz="4000" b="0" i="0" dirty="0">
              <a:solidFill>
                <a:srgbClr val="1F1F1F"/>
              </a:solidFill>
              <a:effectLst/>
              <a:latin typeface="Google Sans"/>
            </a:endParaRPr>
          </a:p>
          <a:p>
            <a:pPr algn="l" fontAlgn="ctr">
              <a:lnSpc>
                <a:spcPts val="1650"/>
              </a:lnSpc>
              <a:spcBef>
                <a:spcPts val="750"/>
              </a:spcBef>
              <a:spcAft>
                <a:spcPts val="1500"/>
              </a:spcAft>
              <a:buNone/>
            </a:pPr>
            <a:r>
              <a:rPr lang="en-GB" sz="4000" b="1" i="0" dirty="0">
                <a:solidFill>
                  <a:srgbClr val="001D35"/>
                </a:solidFill>
                <a:effectLst/>
                <a:latin typeface="Google Sans"/>
              </a:rPr>
              <a:t>Decorative Features:</a:t>
            </a:r>
            <a:r>
              <a:rPr lang="en-GB" sz="4000" b="0" i="0" dirty="0">
                <a:solidFill>
                  <a:srgbClr val="001D35"/>
                </a:solidFill>
                <a:effectLst/>
                <a:latin typeface="Google Sans"/>
              </a:rPr>
              <a:t> Limestone is used for decorative features like fireplaces, staircases, and window casements. </a:t>
            </a:r>
            <a:endParaRPr lang="en-GB" sz="4000" b="0" i="0" dirty="0">
              <a:solidFill>
                <a:srgbClr val="1F1F1F"/>
              </a:solidFill>
              <a:effectLst/>
              <a:latin typeface="Google Sans"/>
            </a:endParaRPr>
          </a:p>
          <a:p>
            <a:pPr algn="l">
              <a:lnSpc>
                <a:spcPts val="1650"/>
              </a:lnSpc>
              <a:spcBef>
                <a:spcPts val="750"/>
              </a:spcBef>
              <a:spcAft>
                <a:spcPts val="1500"/>
              </a:spcAft>
            </a:pPr>
            <a:r>
              <a:rPr lang="en-GB" sz="4000" b="1" i="0" dirty="0">
                <a:solidFill>
                  <a:srgbClr val="001D35"/>
                </a:solidFill>
                <a:effectLst/>
                <a:latin typeface="Google Sans"/>
              </a:rPr>
              <a:t>Fillers:</a:t>
            </a:r>
            <a:r>
              <a:rPr lang="en-GB" sz="4000" b="0" i="0" dirty="0">
                <a:solidFill>
                  <a:srgbClr val="001D35"/>
                </a:solidFill>
                <a:effectLst/>
                <a:latin typeface="Google Sans"/>
              </a:rPr>
              <a:t> Limestone is used as a filler in a variety of industries, including paint, rubber, and glass. </a:t>
            </a:r>
          </a:p>
          <a:p>
            <a:pPr marL="0" indent="0" eaLnBrk="1" hangingPunct="1">
              <a:buNone/>
            </a:pPr>
            <a:endParaRPr lang="en-US" sz="2800" dirty="0"/>
          </a:p>
        </p:txBody>
      </p:sp>
      <p:sp>
        <p:nvSpPr>
          <p:cNvPr id="4" name="Slide Number Placeholder 3"/>
          <p:cNvSpPr>
            <a:spLocks noGrp="1"/>
          </p:cNvSpPr>
          <p:nvPr>
            <p:ph type="sldNum" sz="quarter" idx="10"/>
          </p:nvPr>
        </p:nvSpPr>
        <p:spPr/>
        <p:txBody>
          <a:bodyPr/>
          <a:lstStyle/>
          <a:p>
            <a:pPr>
              <a:defRPr/>
            </a:pPr>
            <a:fld id="{A3897D13-B74C-4856-9B95-C08018D66FA6}" type="slidenum">
              <a:rPr lang="en-GB" smtClean="0"/>
              <a:pPr>
                <a:defRPr/>
              </a:pPr>
              <a:t>14</a:t>
            </a:fld>
            <a:endParaRPr lang="en-GB"/>
          </a:p>
        </p:txBody>
      </p:sp>
    </p:spTree>
    <p:extLst>
      <p:ext uri="{BB962C8B-B14F-4D97-AF65-F5344CB8AC3E}">
        <p14:creationId xmlns:p14="http://schemas.microsoft.com/office/powerpoint/2010/main" val="1598481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11276-B8D5-DBBF-9800-0C2C7630CB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2030D-C62E-9F0F-ECC0-F4844A735F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E764B-768E-1E55-1003-A3B43C3B641C}"/>
              </a:ext>
            </a:extLst>
          </p:cNvPr>
          <p:cNvSpPr>
            <a:spLocks noGrp="1"/>
          </p:cNvSpPr>
          <p:nvPr>
            <p:ph type="body" idx="1"/>
          </p:nvPr>
        </p:nvSpPr>
        <p:spPr/>
        <p:txBody>
          <a:bodyPr/>
          <a:lstStyle/>
          <a:p>
            <a:pPr marL="0" indent="0" eaLnBrk="1" hangingPunct="1">
              <a:buNone/>
            </a:pPr>
            <a:r>
              <a:rPr lang="en-US" sz="2800" dirty="0"/>
              <a:t>UK council and government information</a:t>
            </a:r>
          </a:p>
          <a:p>
            <a:pPr marL="0" indent="0" eaLnBrk="1" hangingPunct="1">
              <a:buNone/>
            </a:pPr>
            <a:r>
              <a:rPr lang="en-US" sz="2800" dirty="0"/>
              <a:t>https://www.gov.uk/guidance/minerals#:~:text=The%20mineral%20planning%20authority%20is,any%20other%20permits%20and%20approvals.</a:t>
            </a:r>
          </a:p>
          <a:p>
            <a:pPr marL="0" indent="0" eaLnBrk="1" hangingPunct="1">
              <a:buNone/>
            </a:pPr>
            <a:r>
              <a:rPr lang="en-US" sz="2800" dirty="0"/>
              <a:t>https://www.bgs.ac.uk/mineralsuk/planning/onshore-maps/</a:t>
            </a:r>
          </a:p>
          <a:p>
            <a:pPr marL="0" indent="0" eaLnBrk="1" hangingPunct="1">
              <a:buNone/>
            </a:pPr>
            <a:endParaRPr lang="en-US" sz="2800" dirty="0"/>
          </a:p>
          <a:p>
            <a:pPr marL="0" indent="0" eaLnBrk="1" hangingPunct="1">
              <a:buNone/>
            </a:pPr>
            <a:endParaRPr lang="en-US" sz="2800" dirty="0"/>
          </a:p>
          <a:p>
            <a:pPr marL="0" indent="0" eaLnBrk="1" hangingPunct="1">
              <a:buNone/>
            </a:pPr>
            <a:r>
              <a:rPr lang="en-US" sz="2800" dirty="0"/>
              <a:t>General online data</a:t>
            </a:r>
          </a:p>
          <a:p>
            <a:pPr marL="0" indent="0" eaLnBrk="1" hangingPunct="1">
              <a:buNone/>
            </a:pPr>
            <a:r>
              <a:rPr lang="en-US" sz="2800" u="none" dirty="0">
                <a:solidFill>
                  <a:schemeClr val="bg1">
                    <a:lumMod val="65000"/>
                  </a:schemeClr>
                </a:solidFill>
              </a:rPr>
              <a:t>https://www.cognitivemarketresearch.com/limestone-market-report</a:t>
            </a:r>
          </a:p>
          <a:p>
            <a:pPr marL="0" indent="0" eaLnBrk="1" hangingPunct="1">
              <a:buNone/>
            </a:pPr>
            <a:r>
              <a:rPr lang="en-US" sz="2800" u="none" dirty="0">
                <a:solidFill>
                  <a:schemeClr val="bg1">
                    <a:lumMod val="65000"/>
                  </a:schemeClr>
                </a:solidFill>
              </a:rPr>
              <a:t>https://uk.finance.yahoo.com/news/limestone-industry-analysis-forecast-2025-124100010.html</a:t>
            </a:r>
          </a:p>
          <a:p>
            <a:pPr marL="0" indent="0" eaLnBrk="1" hangingPunct="1">
              <a:buNone/>
            </a:pPr>
            <a:endParaRPr lang="en-US" sz="2800" dirty="0"/>
          </a:p>
        </p:txBody>
      </p:sp>
      <p:sp>
        <p:nvSpPr>
          <p:cNvPr id="4" name="Slide Number Placeholder 3">
            <a:extLst>
              <a:ext uri="{FF2B5EF4-FFF2-40B4-BE49-F238E27FC236}">
                <a16:creationId xmlns:a16="http://schemas.microsoft.com/office/drawing/2014/main" id="{B3726EBF-5FFC-AD58-79FD-F471B118AD2E}"/>
              </a:ext>
            </a:extLst>
          </p:cNvPr>
          <p:cNvSpPr>
            <a:spLocks noGrp="1"/>
          </p:cNvSpPr>
          <p:nvPr>
            <p:ph type="sldNum" sz="quarter" idx="10"/>
          </p:nvPr>
        </p:nvSpPr>
        <p:spPr/>
        <p:txBody>
          <a:bodyPr/>
          <a:lstStyle/>
          <a:p>
            <a:pPr>
              <a:defRPr/>
            </a:pPr>
            <a:fld id="{A3897D13-B74C-4856-9B95-C08018D66FA6}" type="slidenum">
              <a:rPr lang="en-GB" smtClean="0"/>
              <a:pPr>
                <a:defRPr/>
              </a:pPr>
              <a:t>15</a:t>
            </a:fld>
            <a:endParaRPr lang="en-GB"/>
          </a:p>
        </p:txBody>
      </p:sp>
    </p:spTree>
    <p:extLst>
      <p:ext uri="{BB962C8B-B14F-4D97-AF65-F5344CB8AC3E}">
        <p14:creationId xmlns:p14="http://schemas.microsoft.com/office/powerpoint/2010/main" val="1897592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44D7F-BEBD-2F48-65D6-AC89F9585F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8E71E6-46B3-552C-A585-5A4603CBE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8DBCBF-61C4-2E18-71EA-E4DB44ECA610}"/>
              </a:ext>
            </a:extLst>
          </p:cNvPr>
          <p:cNvSpPr>
            <a:spLocks noGrp="1"/>
          </p:cNvSpPr>
          <p:nvPr>
            <p:ph type="body" idx="1"/>
          </p:nvPr>
        </p:nvSpPr>
        <p:spPr/>
        <p:txBody>
          <a:bodyPr/>
          <a:lstStyle/>
          <a:p>
            <a:pPr marL="0" indent="0" eaLnBrk="1" hangingPunct="1">
              <a:buNone/>
            </a:pPr>
            <a:r>
              <a:rPr lang="en-GB" sz="5400" i="0" dirty="0"/>
              <a:t>Limestone is primarily extracted from quarries, both surface and underground. It's often found in areas with shallow marine environments or where limestone deposits are thick and extensive. Significant limestone deposits are found in various regions around the world, including: </a:t>
            </a:r>
          </a:p>
          <a:p>
            <a:pPr marL="0" indent="0" eaLnBrk="1" hangingPunct="1">
              <a:buNone/>
            </a:pPr>
            <a:r>
              <a:rPr lang="en-GB" sz="5400" i="0" dirty="0"/>
              <a:t>In the UK:</a:t>
            </a:r>
          </a:p>
          <a:p>
            <a:pPr marL="0" indent="0" eaLnBrk="1" hangingPunct="1">
              <a:buNone/>
            </a:pPr>
            <a:r>
              <a:rPr lang="en-GB" sz="5400" i="0" dirty="0"/>
              <a:t>Carboniferous Limestone: Extensively found in the Peak District, Pennines, South Wales, the Mendips, and the Midland Valley of Scotland. </a:t>
            </a:r>
          </a:p>
          <a:p>
            <a:pPr marL="0" indent="0" eaLnBrk="1" hangingPunct="1">
              <a:buNone/>
            </a:pPr>
            <a:r>
              <a:rPr lang="en-GB" sz="5400" i="0" dirty="0"/>
              <a:t>Cretaceous Chalk: A significant source of limestone in eastern and southern England. </a:t>
            </a:r>
          </a:p>
          <a:p>
            <a:pPr marL="0" indent="0" eaLnBrk="1" hangingPunct="1">
              <a:buNone/>
            </a:pPr>
            <a:r>
              <a:rPr lang="en-GB" sz="5400" i="0" dirty="0"/>
              <a:t>Other areas: The East Midlands, North East Wales, the Bristol Channel area (Mendips, Bristol, Bath), and parts of southern England (east Kent). </a:t>
            </a:r>
          </a:p>
          <a:p>
            <a:pPr marL="0" indent="0" eaLnBrk="1" hangingPunct="1">
              <a:buNone/>
            </a:pPr>
            <a:r>
              <a:rPr lang="en-GB" sz="5400" i="0" dirty="0"/>
              <a:t>Internationally:</a:t>
            </a:r>
          </a:p>
          <a:p>
            <a:pPr marL="0" indent="0" eaLnBrk="1" hangingPunct="1">
              <a:buNone/>
            </a:pPr>
            <a:r>
              <a:rPr lang="en-GB" sz="5400" i="0" dirty="0"/>
              <a:t>China, the US, Russia, Japan, India, Brazil, Germany, Mexico, and Italy: These are some of the world's largest limestone-producing countries. </a:t>
            </a:r>
          </a:p>
          <a:p>
            <a:pPr marL="0" indent="0" eaLnBrk="1" hangingPunct="1">
              <a:buNone/>
            </a:pPr>
            <a:r>
              <a:rPr lang="en-GB" sz="5400" i="0" dirty="0"/>
              <a:t>Michigan (USA): Known for some of the world's biggest quarries, particularly near the Great Lakes coastlines. </a:t>
            </a:r>
          </a:p>
          <a:p>
            <a:pPr marL="0" indent="0" eaLnBrk="1" hangingPunct="1">
              <a:buNone/>
            </a:pPr>
            <a:r>
              <a:rPr lang="en-GB" sz="5400" i="0" dirty="0"/>
              <a:t>Portugal: Areas like Serra </a:t>
            </a:r>
            <a:r>
              <a:rPr lang="en-GB" sz="5400" i="0" dirty="0" err="1"/>
              <a:t>D´Aire</a:t>
            </a:r>
            <a:r>
              <a:rPr lang="en-GB" sz="5400" i="0" dirty="0"/>
              <a:t> e </a:t>
            </a:r>
            <a:r>
              <a:rPr lang="en-GB" sz="5400" i="0" dirty="0" err="1"/>
              <a:t>Candeeiros</a:t>
            </a:r>
            <a:r>
              <a:rPr lang="en-GB" sz="5400" i="0" dirty="0"/>
              <a:t>, </a:t>
            </a:r>
            <a:r>
              <a:rPr lang="en-GB" sz="5400" i="0" dirty="0" err="1"/>
              <a:t>Ataija</a:t>
            </a:r>
            <a:r>
              <a:rPr lang="en-GB" sz="5400" i="0" dirty="0"/>
              <a:t>, Pero Pinheiro, </a:t>
            </a:r>
            <a:r>
              <a:rPr lang="en-GB" sz="5400" i="0" dirty="0" err="1"/>
              <a:t>Lourinha</a:t>
            </a:r>
            <a:r>
              <a:rPr lang="en-GB" sz="5400" i="0" dirty="0"/>
              <a:t>, and Fatima are significant extraction areas. </a:t>
            </a:r>
          </a:p>
          <a:p>
            <a:pPr marL="0" indent="0" eaLnBrk="1" hangingPunct="1">
              <a:buNone/>
            </a:pPr>
            <a:r>
              <a:rPr lang="en-GB" sz="5400" i="0" dirty="0"/>
              <a:t>Australia: Coffin Bay is a location with a large deposit of </a:t>
            </a:r>
            <a:r>
              <a:rPr lang="en-GB" sz="5400" i="0" dirty="0" err="1"/>
              <a:t>limesand</a:t>
            </a:r>
            <a:r>
              <a:rPr lang="en-GB" sz="5400" i="0" dirty="0"/>
              <a:t>. </a:t>
            </a:r>
          </a:p>
          <a:p>
            <a:pPr marL="0" indent="0" eaLnBrk="1" hangingPunct="1">
              <a:buNone/>
            </a:pPr>
            <a:r>
              <a:rPr lang="en-GB" sz="5400" i="0" dirty="0"/>
              <a:t>Other locations: Limestone is also found in the Caribbean, around the Indonesian islands, and in the Central Highlands of Scotland, including areas like Loch Tay and Blair </a:t>
            </a:r>
            <a:r>
              <a:rPr lang="en-GB" sz="5400" i="0" dirty="0" err="1"/>
              <a:t>Atholl</a:t>
            </a:r>
            <a:r>
              <a:rPr lang="en-GB" sz="5400" i="0" dirty="0"/>
              <a:t>. </a:t>
            </a:r>
          </a:p>
          <a:p>
            <a:pPr marL="0" indent="0" eaLnBrk="1" hangingPunct="1">
              <a:buNone/>
            </a:pPr>
            <a:r>
              <a:rPr lang="en-GB" sz="5400" i="0" dirty="0"/>
              <a:t>Extraction Methods:</a:t>
            </a:r>
          </a:p>
          <a:p>
            <a:pPr marL="0" indent="0" eaLnBrk="1" hangingPunct="1">
              <a:buNone/>
            </a:pPr>
            <a:r>
              <a:rPr lang="en-GB" sz="5400" i="0" dirty="0"/>
              <a:t>Surface Quarrying: This is the most common method, involving blasting, excavating, and hauling rocks to processing facilities. </a:t>
            </a:r>
          </a:p>
          <a:p>
            <a:pPr marL="0" indent="0" eaLnBrk="1" hangingPunct="1">
              <a:buNone/>
            </a:pPr>
            <a:r>
              <a:rPr lang="en-GB" sz="5400" i="0" dirty="0"/>
              <a:t>Underground Mining: Used in certain areas and can be advantageous in some situations, especially near cities. </a:t>
            </a:r>
          </a:p>
          <a:p>
            <a:pPr marL="0" indent="0" eaLnBrk="1" hangingPunct="1">
              <a:buNone/>
            </a:pPr>
            <a:r>
              <a:rPr lang="en-GB" sz="5400" i="0" dirty="0"/>
              <a:t>Blasting: A key part of quarrying, using explosives to dislodge rocks. </a:t>
            </a:r>
          </a:p>
          <a:p>
            <a:pPr marL="0" indent="0" eaLnBrk="1" hangingPunct="1">
              <a:buNone/>
            </a:pPr>
            <a:r>
              <a:rPr lang="en-GB" sz="5400" i="0" dirty="0"/>
              <a:t>Cutting: to produce slabs for building facing etc</a:t>
            </a:r>
            <a:endParaRPr lang="en-US" sz="5400" i="0" dirty="0"/>
          </a:p>
          <a:p>
            <a:pPr algn="l">
              <a:buNone/>
            </a:pPr>
            <a:endParaRPr lang="en-GB" sz="5400" b="0" i="0" dirty="0">
              <a:solidFill>
                <a:srgbClr val="333333"/>
              </a:solidFill>
              <a:effectLst/>
              <a:latin typeface="MEC"/>
            </a:endParaRPr>
          </a:p>
          <a:p>
            <a:pPr algn="l">
              <a:buNone/>
            </a:pPr>
            <a:r>
              <a:rPr lang="en-GB" sz="5400" b="0" i="0" dirty="0">
                <a:solidFill>
                  <a:srgbClr val="333333"/>
                </a:solidFill>
                <a:effectLst/>
                <a:latin typeface="MEC"/>
              </a:rPr>
              <a:t>Surface Limestone Mining (most common):</a:t>
            </a:r>
          </a:p>
          <a:p>
            <a:pPr algn="l">
              <a:buNone/>
            </a:pPr>
            <a:r>
              <a:rPr lang="en-GB" sz="5400" b="0" i="0" dirty="0">
                <a:solidFill>
                  <a:srgbClr val="333333"/>
                </a:solidFill>
                <a:effectLst/>
                <a:latin typeface="MEC"/>
              </a:rPr>
              <a:t>The basic elements of surface mining are overburden removal, drilling, blasting and hauling ore to the crushing and processing plant. The selection of surface mining equipment varies with the particular requirements at each operation, including production capacity required, size and shape of the deposit, haul distances, estimated life of the operation, location relative to urban centres, and other social and economic factors. Other factors that must be considered in surface mining are the value of the products produced, location of competitive operations, and environmental and safety requirements associated with a particular deposit.</a:t>
            </a:r>
          </a:p>
          <a:p>
            <a:pPr algn="l">
              <a:buNone/>
            </a:pPr>
            <a:r>
              <a:rPr lang="en-GB" sz="5400" b="0" i="0" dirty="0">
                <a:solidFill>
                  <a:srgbClr val="333333"/>
                </a:solidFill>
                <a:effectLst/>
                <a:latin typeface="MEC"/>
              </a:rPr>
              <a:t>Underground Limestone Mining :</a:t>
            </a:r>
          </a:p>
          <a:p>
            <a:pPr algn="l">
              <a:buNone/>
            </a:pPr>
            <a:r>
              <a:rPr lang="en-GB" sz="5400" b="0" i="0" dirty="0">
                <a:solidFill>
                  <a:srgbClr val="333333"/>
                </a:solidFill>
                <a:effectLst/>
                <a:latin typeface="MEC"/>
              </a:rPr>
              <a:t>The basic operations in underground mining are drilling, blasting, loading and hauling, scaling and roof bolting. Drilling equipment includes horizontal drills and down hole track drills. This equipment is generally quite different from that used for surface mining and results in much smaller blast holes and a lower volume of rock produced with each blast. Other equipment required in the underground mine includes powder loaders, which are used to blow ammonium nitrate–fuel oil mixtures into the blast holes. Scaling rigs, which are used to remove loose rocks from the ribs and roof of the mine, and roof-bolting equipment may also be required in an underground mine.</a:t>
            </a:r>
          </a:p>
          <a:p>
            <a:pPr marL="0" indent="0" eaLnBrk="1" hangingPunct="1">
              <a:buNone/>
            </a:pPr>
            <a:endParaRPr lang="en-US" sz="4000" i="1" dirty="0"/>
          </a:p>
          <a:p>
            <a:pPr marL="0" indent="0" eaLnBrk="1" hangingPunct="1">
              <a:buNone/>
            </a:pPr>
            <a:r>
              <a:rPr lang="en-US" sz="4000" i="1" dirty="0"/>
              <a:t>Other resources</a:t>
            </a:r>
          </a:p>
          <a:p>
            <a:pPr algn="l"/>
            <a:r>
              <a:rPr lang="en-GB" sz="2400" b="1" i="0" dirty="0">
                <a:solidFill>
                  <a:srgbClr val="0F0F0F"/>
                </a:solidFill>
                <a:effectLst/>
                <a:latin typeface="Roboto" panose="02000000000000000000" pitchFamily="2" charset="0"/>
              </a:rPr>
              <a:t>Limestone Mining Process Explained </a:t>
            </a:r>
          </a:p>
          <a:p>
            <a:pPr marL="0" indent="0" eaLnBrk="1" hangingPunct="1">
              <a:buNone/>
            </a:pPr>
            <a:r>
              <a:rPr lang="en-US" sz="4000" b="0" i="0" dirty="0">
                <a:solidFill>
                  <a:srgbClr val="001D35"/>
                </a:solidFill>
                <a:effectLst/>
                <a:latin typeface="Google Sans"/>
              </a:rPr>
              <a:t>Images to show the various steps in limestone mining for blocks</a:t>
            </a:r>
          </a:p>
          <a:p>
            <a:pPr marL="0" indent="0" eaLnBrk="1" hangingPunct="1">
              <a:buNone/>
            </a:pPr>
            <a:r>
              <a:rPr lang="en-US" sz="4000" i="1" dirty="0">
                <a:hlinkClick r:id="rId3"/>
              </a:rPr>
              <a:t>https://makingvictoriandublin.com/portfolio/quarry-and-marble-works-visit/</a:t>
            </a:r>
            <a:endParaRPr lang="en-US" sz="4000" i="1" dirty="0"/>
          </a:p>
          <a:p>
            <a:pPr marL="0" indent="0" eaLnBrk="1" hangingPunct="1">
              <a:buNone/>
            </a:pPr>
            <a:endParaRPr lang="en-US" sz="4000" i="1" dirty="0"/>
          </a:p>
          <a:p>
            <a:r>
              <a:rPr lang="en-GB" sz="6600" b="1" dirty="0"/>
              <a:t>Good description of how a quarry works:</a:t>
            </a:r>
          </a:p>
          <a:p>
            <a:pPr marL="342900" indent="-342900">
              <a:buFont typeface="Arial" panose="020B0604020202020204" pitchFamily="34" charset="0"/>
              <a:buChar char="•"/>
            </a:pPr>
            <a:r>
              <a:rPr lang="en-GB" sz="6600" dirty="0"/>
              <a:t>How different layers of limestone are used for different purposes: Steel industry, road building and agriculture. </a:t>
            </a:r>
          </a:p>
          <a:p>
            <a:pPr marL="342900" indent="-342900">
              <a:buFont typeface="Arial" panose="020B0604020202020204" pitchFamily="34" charset="0"/>
              <a:buChar char="•"/>
            </a:pPr>
            <a:r>
              <a:rPr lang="en-GB" sz="6600" dirty="0"/>
              <a:t>A section about other rock types quarrying for high quality road stone and asphalt. </a:t>
            </a:r>
          </a:p>
          <a:p>
            <a:pPr marL="342900" indent="-342900">
              <a:buFont typeface="Arial" panose="020B0604020202020204" pitchFamily="34" charset="0"/>
              <a:buChar char="•"/>
            </a:pPr>
            <a:r>
              <a:rPr lang="en-GB" sz="6600" dirty="0"/>
              <a:t>More detail about crushing, sieving and sorting.</a:t>
            </a:r>
          </a:p>
          <a:p>
            <a:pPr marL="342900" indent="-342900">
              <a:buFont typeface="Arial" panose="020B0604020202020204" pitchFamily="34" charset="0"/>
              <a:buChar char="•"/>
            </a:pPr>
            <a:r>
              <a:rPr lang="en-GB" sz="6600" dirty="0"/>
              <a:t>Dust safety.</a:t>
            </a:r>
          </a:p>
          <a:p>
            <a:pPr marL="342900" indent="-342900">
              <a:buFont typeface="Arial" panose="020B0604020202020204" pitchFamily="34" charset="0"/>
              <a:buChar char="•"/>
            </a:pPr>
            <a:r>
              <a:rPr lang="en-GB" sz="6600" dirty="0"/>
              <a:t>Transport.</a:t>
            </a:r>
          </a:p>
          <a:p>
            <a:r>
              <a:rPr lang="en-GB" sz="6600" dirty="0">
                <a:hlinkClick r:id="rId4"/>
              </a:rPr>
              <a:t>https://www.youtube.com/watch?v=sWgaLikMPfc</a:t>
            </a:r>
            <a:endParaRPr lang="en-GB" sz="6600" dirty="0"/>
          </a:p>
          <a:p>
            <a:pPr marL="0" indent="0" eaLnBrk="1" hangingPunct="1">
              <a:buNone/>
            </a:pPr>
            <a:endParaRPr lang="en-US" sz="4000" i="1" dirty="0"/>
          </a:p>
          <a:p>
            <a:pPr marL="0" indent="0" eaLnBrk="1" hangingPunct="1">
              <a:buNone/>
            </a:pPr>
            <a:endParaRPr lang="en-GB" sz="4000" b="0" i="0" dirty="0">
              <a:solidFill>
                <a:srgbClr val="001D35"/>
              </a:solidFill>
              <a:effectLst/>
              <a:latin typeface="Google Sans"/>
            </a:endParaRPr>
          </a:p>
        </p:txBody>
      </p:sp>
      <p:sp>
        <p:nvSpPr>
          <p:cNvPr id="4" name="Slide Number Placeholder 3">
            <a:extLst>
              <a:ext uri="{FF2B5EF4-FFF2-40B4-BE49-F238E27FC236}">
                <a16:creationId xmlns:a16="http://schemas.microsoft.com/office/drawing/2014/main" id="{E8F31DA6-0A03-6E06-FF99-E6F16C425D3B}"/>
              </a:ext>
            </a:extLst>
          </p:cNvPr>
          <p:cNvSpPr>
            <a:spLocks noGrp="1"/>
          </p:cNvSpPr>
          <p:nvPr>
            <p:ph type="sldNum" sz="quarter" idx="10"/>
          </p:nvPr>
        </p:nvSpPr>
        <p:spPr/>
        <p:txBody>
          <a:bodyPr/>
          <a:lstStyle/>
          <a:p>
            <a:pPr>
              <a:defRPr/>
            </a:pPr>
            <a:fld id="{A3897D13-B74C-4856-9B95-C08018D66FA6}" type="slidenum">
              <a:rPr lang="en-GB" smtClean="0"/>
              <a:pPr>
                <a:defRPr/>
              </a:pPr>
              <a:t>16</a:t>
            </a:fld>
            <a:endParaRPr lang="en-GB"/>
          </a:p>
        </p:txBody>
      </p:sp>
    </p:spTree>
    <p:extLst>
      <p:ext uri="{BB962C8B-B14F-4D97-AF65-F5344CB8AC3E}">
        <p14:creationId xmlns:p14="http://schemas.microsoft.com/office/powerpoint/2010/main" val="2446989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B7F2A-986E-D0E4-AA0C-3681B18A7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029A2-86ED-C077-E87B-B45352695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52F54-83BF-5850-F3DC-CA034B378122}"/>
              </a:ext>
            </a:extLst>
          </p:cNvPr>
          <p:cNvSpPr>
            <a:spLocks noGrp="1"/>
          </p:cNvSpPr>
          <p:nvPr>
            <p:ph type="body" idx="1"/>
          </p:nvPr>
        </p:nvSpPr>
        <p:spPr/>
        <p:txBody>
          <a:bodyPr/>
          <a:lstStyle/>
          <a:p>
            <a:pPr marL="0" indent="0" eaLnBrk="1" hangingPunct="1">
              <a:buNone/>
            </a:pPr>
            <a:endParaRPr lang="en-US" sz="2800" dirty="0"/>
          </a:p>
        </p:txBody>
      </p:sp>
      <p:sp>
        <p:nvSpPr>
          <p:cNvPr id="4" name="Slide Number Placeholder 3">
            <a:extLst>
              <a:ext uri="{FF2B5EF4-FFF2-40B4-BE49-F238E27FC236}">
                <a16:creationId xmlns:a16="http://schemas.microsoft.com/office/drawing/2014/main" id="{0C3FEFAA-6066-EC04-96D0-B5E5D4F70899}"/>
              </a:ext>
            </a:extLst>
          </p:cNvPr>
          <p:cNvSpPr>
            <a:spLocks noGrp="1"/>
          </p:cNvSpPr>
          <p:nvPr>
            <p:ph type="sldNum" sz="quarter" idx="10"/>
          </p:nvPr>
        </p:nvSpPr>
        <p:spPr/>
        <p:txBody>
          <a:bodyPr/>
          <a:lstStyle/>
          <a:p>
            <a:pPr>
              <a:defRPr/>
            </a:pPr>
            <a:fld id="{A3897D13-B74C-4856-9B95-C08018D66FA6}" type="slidenum">
              <a:rPr lang="en-GB" smtClean="0"/>
              <a:pPr>
                <a:defRPr/>
              </a:pPr>
              <a:t>17</a:t>
            </a:fld>
            <a:endParaRPr lang="en-GB"/>
          </a:p>
        </p:txBody>
      </p:sp>
    </p:spTree>
    <p:extLst>
      <p:ext uri="{BB962C8B-B14F-4D97-AF65-F5344CB8AC3E}">
        <p14:creationId xmlns:p14="http://schemas.microsoft.com/office/powerpoint/2010/main" val="57915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D40F0-1FEC-7679-5FC3-520AEFFDF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97EA0A-3199-73DB-4315-258FE73C73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2BE0F-6108-27A3-4FC2-84DED303ECB4}"/>
              </a:ext>
            </a:extLst>
          </p:cNvPr>
          <p:cNvSpPr>
            <a:spLocks noGrp="1"/>
          </p:cNvSpPr>
          <p:nvPr>
            <p:ph type="body" idx="1"/>
          </p:nvPr>
        </p:nvSpPr>
        <p:spPr/>
        <p:txBody>
          <a:bodyPr/>
          <a:lstStyle/>
          <a:p>
            <a:pPr algn="l">
              <a:lnSpc>
                <a:spcPts val="1650"/>
              </a:lnSpc>
              <a:spcBef>
                <a:spcPts val="750"/>
              </a:spcBef>
              <a:spcAft>
                <a:spcPts val="600"/>
              </a:spcAft>
              <a:buFont typeface="Arial" panose="020B0604020202020204" pitchFamily="34" charset="0"/>
              <a:buNone/>
            </a:pPr>
            <a:r>
              <a:rPr lang="en-GB" sz="4000" b="0" i="0" dirty="0">
                <a:solidFill>
                  <a:srgbClr val="545D7E"/>
                </a:solidFill>
                <a:effectLst/>
                <a:latin typeface="Google Sans"/>
              </a:rPr>
              <a:t> </a:t>
            </a:r>
          </a:p>
        </p:txBody>
      </p:sp>
      <p:sp>
        <p:nvSpPr>
          <p:cNvPr id="4" name="Slide Number Placeholder 3">
            <a:extLst>
              <a:ext uri="{FF2B5EF4-FFF2-40B4-BE49-F238E27FC236}">
                <a16:creationId xmlns:a16="http://schemas.microsoft.com/office/drawing/2014/main" id="{AEC68F72-ADA6-566B-BE58-93FC6F9EBD70}"/>
              </a:ext>
            </a:extLst>
          </p:cNvPr>
          <p:cNvSpPr>
            <a:spLocks noGrp="1"/>
          </p:cNvSpPr>
          <p:nvPr>
            <p:ph type="sldNum" sz="quarter" idx="10"/>
          </p:nvPr>
        </p:nvSpPr>
        <p:spPr/>
        <p:txBody>
          <a:bodyPr/>
          <a:lstStyle/>
          <a:p>
            <a:pPr>
              <a:defRPr/>
            </a:pPr>
            <a:fld id="{A3897D13-B74C-4856-9B95-C08018D66FA6}" type="slidenum">
              <a:rPr lang="en-GB" smtClean="0"/>
              <a:pPr>
                <a:defRPr/>
              </a:pPr>
              <a:t>18</a:t>
            </a:fld>
            <a:endParaRPr lang="en-GB"/>
          </a:p>
        </p:txBody>
      </p:sp>
    </p:spTree>
    <p:extLst>
      <p:ext uri="{BB962C8B-B14F-4D97-AF65-F5344CB8AC3E}">
        <p14:creationId xmlns:p14="http://schemas.microsoft.com/office/powerpoint/2010/main" val="329065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BFC74-49D1-D6E0-9A9B-6A46ED33B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407F96-9061-7DF5-44F9-11263AA9A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27B9DE-63A8-B7FF-CF61-B46595757AAE}"/>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E0A6B425-4BE4-2653-2685-A056C0CFC973}"/>
              </a:ext>
            </a:extLst>
          </p:cNvPr>
          <p:cNvSpPr>
            <a:spLocks noGrp="1"/>
          </p:cNvSpPr>
          <p:nvPr>
            <p:ph type="sldNum" sz="quarter" idx="10"/>
          </p:nvPr>
        </p:nvSpPr>
        <p:spPr/>
        <p:txBody>
          <a:bodyPr/>
          <a:lstStyle/>
          <a:p>
            <a:pPr>
              <a:defRPr/>
            </a:pPr>
            <a:fld id="{A3897D13-B74C-4856-9B95-C08018D66FA6}" type="slidenum">
              <a:rPr lang="en-GB" smtClean="0"/>
              <a:pPr>
                <a:defRPr/>
              </a:pPr>
              <a:t>2</a:t>
            </a:fld>
            <a:endParaRPr lang="en-GB"/>
          </a:p>
        </p:txBody>
      </p:sp>
    </p:spTree>
    <p:extLst>
      <p:ext uri="{BB962C8B-B14F-4D97-AF65-F5344CB8AC3E}">
        <p14:creationId xmlns:p14="http://schemas.microsoft.com/office/powerpoint/2010/main" val="3805982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of Hand specimens,</a:t>
            </a:r>
            <a:r>
              <a:rPr lang="en-GB" baseline="0" dirty="0"/>
              <a:t> thin sections </a:t>
            </a:r>
            <a:endParaRPr lang="en-GB" dirty="0"/>
          </a:p>
        </p:txBody>
      </p:sp>
      <p:sp>
        <p:nvSpPr>
          <p:cNvPr id="4" name="Slide Number Placeholder 3"/>
          <p:cNvSpPr>
            <a:spLocks noGrp="1"/>
          </p:cNvSpPr>
          <p:nvPr>
            <p:ph type="sldNum" sz="quarter" idx="10"/>
          </p:nvPr>
        </p:nvSpPr>
        <p:spPr/>
        <p:txBody>
          <a:bodyPr/>
          <a:lstStyle/>
          <a:p>
            <a:pPr>
              <a:defRPr/>
            </a:pPr>
            <a:fld id="{A3897D13-B74C-4856-9B95-C08018D66FA6}" type="slidenum">
              <a:rPr lang="en-GB" smtClean="0"/>
              <a:pPr>
                <a:defRPr/>
              </a:pPr>
              <a:t>3</a:t>
            </a:fld>
            <a:endParaRPr lang="en-GB"/>
          </a:p>
        </p:txBody>
      </p:sp>
    </p:spTree>
    <p:extLst>
      <p:ext uri="{BB962C8B-B14F-4D97-AF65-F5344CB8AC3E}">
        <p14:creationId xmlns:p14="http://schemas.microsoft.com/office/powerpoint/2010/main" val="1491895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Most carbonates are produced by the formation and deposition of carbonate minerals. That is by chemical and biochemical precipitation.</a:t>
            </a:r>
          </a:p>
          <a:p>
            <a:endParaRPr lang="en-GB" baseline="0" dirty="0"/>
          </a:p>
          <a:p>
            <a:r>
              <a:rPr lang="en-GB" baseline="0" dirty="0"/>
              <a:t>What is the mineralogy of the carbonates?</a:t>
            </a:r>
          </a:p>
          <a:p>
            <a:endParaRPr lang="en-GB" baseline="0" dirty="0"/>
          </a:p>
          <a:p>
            <a:r>
              <a:rPr lang="en-GB" baseline="0" dirty="0"/>
              <a:t>Limestones are primarily composed of the mineral Calcium carbonate.  There are two minerals with this composition, calcite and aragonite. These are crystal polymorphs </a:t>
            </a:r>
            <a:r>
              <a:rPr lang="en-GB" baseline="0" dirty="0" err="1"/>
              <a:t>ie</a:t>
            </a:r>
            <a:r>
              <a:rPr lang="en-GB" baseline="0" dirty="0"/>
              <a:t> they have the same chemical formula but different crystal structures and so different physical and chemical properties. . </a:t>
            </a:r>
          </a:p>
          <a:p>
            <a:endParaRPr lang="en-GB" baseline="0" dirty="0"/>
          </a:p>
          <a:p>
            <a:r>
              <a:rPr lang="en-GB" baseline="0" dirty="0"/>
              <a:t>Calcite Trigonal crystal structure – stable over time </a:t>
            </a:r>
          </a:p>
          <a:p>
            <a:r>
              <a:rPr lang="en-GB" baseline="0" dirty="0"/>
              <a:t>Aragonite orthorhombic crystal structure – less stable over time -= meta stable, Aragonite recrystallizes to calcite over time</a:t>
            </a:r>
          </a:p>
          <a:p>
            <a:endParaRPr lang="en-GB" baseline="0" dirty="0"/>
          </a:p>
          <a:p>
            <a:r>
              <a:rPr lang="en-GB" baseline="0" dirty="0"/>
              <a:t>Also high magnesium calcite </a:t>
            </a:r>
            <a:r>
              <a:rPr lang="en-GB" baseline="0" dirty="0" err="1"/>
              <a:t>eg</a:t>
            </a:r>
            <a:r>
              <a:rPr lang="en-GB" baseline="0" dirty="0"/>
              <a:t> echinoids have Mg in their skeletal material – Mg replaces some Ca atoms</a:t>
            </a:r>
          </a:p>
          <a:p>
            <a:endParaRPr lang="en-GB" baseline="0" dirty="0"/>
          </a:p>
          <a:p>
            <a:r>
              <a:rPr lang="en-GB" baseline="0" dirty="0"/>
              <a:t>Dolomites (dolostones) are primarily composed of the mineral dolomite. This is a calcium/magnesium carbonate. </a:t>
            </a:r>
            <a:endParaRPr lang="en-GB" dirty="0"/>
          </a:p>
        </p:txBody>
      </p:sp>
      <p:sp>
        <p:nvSpPr>
          <p:cNvPr id="4" name="Slide Number Placeholder 3"/>
          <p:cNvSpPr>
            <a:spLocks noGrp="1"/>
          </p:cNvSpPr>
          <p:nvPr>
            <p:ph type="sldNum" sz="quarter" idx="5"/>
          </p:nvPr>
        </p:nvSpPr>
        <p:spPr/>
        <p:txBody>
          <a:bodyPr/>
          <a:lstStyle/>
          <a:p>
            <a:pPr>
              <a:defRPr/>
            </a:pPr>
            <a:fld id="{A3897D13-B74C-4856-9B95-C08018D66FA6}" type="slidenum">
              <a:rPr lang="en-GB" smtClean="0"/>
              <a:pPr>
                <a:defRPr/>
              </a:pPr>
              <a:t>4</a:t>
            </a:fld>
            <a:endParaRPr lang="en-GB"/>
          </a:p>
        </p:txBody>
      </p:sp>
    </p:spTree>
    <p:extLst>
      <p:ext uri="{BB962C8B-B14F-4D97-AF65-F5344CB8AC3E}">
        <p14:creationId xmlns:p14="http://schemas.microsoft.com/office/powerpoint/2010/main" val="1589026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101F7-32A2-048E-DA7B-C3ED73C195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B0765-4209-A3CE-11CB-A2F609F25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B36842-E4FA-FAA8-6BD2-66C31D3A9FA1}"/>
              </a:ext>
            </a:extLst>
          </p:cNvPr>
          <p:cNvSpPr>
            <a:spLocks noGrp="1"/>
          </p:cNvSpPr>
          <p:nvPr>
            <p:ph type="body" idx="1"/>
          </p:nvPr>
        </p:nvSpPr>
        <p:spPr/>
        <p:txBody>
          <a:bodyPr/>
          <a:lstStyle/>
          <a:p>
            <a:r>
              <a:rPr lang="en-GB" dirty="0"/>
              <a:t>Limestones: formed by accumulation of primarily biogenic materials </a:t>
            </a:r>
          </a:p>
          <a:p>
            <a:endParaRPr lang="en-GB" dirty="0"/>
          </a:p>
          <a:p>
            <a:r>
              <a:rPr lang="en-GB" dirty="0"/>
              <a:t>Carbonate components</a:t>
            </a:r>
          </a:p>
          <a:p>
            <a:endParaRPr lang="en-GB" dirty="0"/>
          </a:p>
          <a:p>
            <a:r>
              <a:rPr lang="en-GB" b="1" dirty="0"/>
              <a:t>Depositional components:</a:t>
            </a:r>
          </a:p>
          <a:p>
            <a:endParaRPr lang="en-GB" dirty="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dirty="0"/>
              <a:t>Skeletal: </a:t>
            </a:r>
            <a:r>
              <a:rPr lang="en-GB" baseline="0" dirty="0"/>
              <a:t>These are </a:t>
            </a:r>
            <a:r>
              <a:rPr lang="en-GB" baseline="0" dirty="0" err="1"/>
              <a:t>biogenically</a:t>
            </a:r>
            <a:r>
              <a:rPr lang="en-GB" baseline="0" dirty="0"/>
              <a:t> produced. They are formed by processes that involved biological mediation </a:t>
            </a:r>
            <a:r>
              <a:rPr lang="en-GB" baseline="0" dirty="0" err="1"/>
              <a:t>ie</a:t>
            </a:r>
            <a:r>
              <a:rPr lang="en-GB" baseline="0" dirty="0"/>
              <a:t> by living organisms, </a:t>
            </a:r>
            <a:r>
              <a:rPr lang="en-GB" baseline="0" dirty="0" err="1"/>
              <a:t>ie</a:t>
            </a:r>
            <a:r>
              <a:rPr lang="en-GB" baseline="0" dirty="0"/>
              <a:t> </a:t>
            </a:r>
            <a:r>
              <a:rPr lang="en-GB" baseline="0" dirty="0" err="1"/>
              <a:t>shelley</a:t>
            </a:r>
            <a:r>
              <a:rPr lang="en-GB" baseline="0" dirty="0"/>
              <a:t> material from organisms such as bivalves, brachiopods and corals. </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dirty="0"/>
              <a:t>Non-skeletal: </a:t>
            </a:r>
            <a:r>
              <a:rPr lang="en-GB" baseline="0" dirty="0"/>
              <a:t>Or non-skeletal grains created by formation of calcium carbonate not associated with skeletal organisms such as Ooids and algal material.</a:t>
            </a:r>
            <a:endParaRPr lang="en-GB" dirty="0"/>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GB" dirty="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dirty="0"/>
              <a:t>Micrite: </a:t>
            </a:r>
            <a:r>
              <a:rPr lang="en-GB" baseline="0" dirty="0"/>
              <a:t>Mud. These are small &lt;62um grains size calcium carbonate. Called </a:t>
            </a:r>
            <a:r>
              <a:rPr lang="en-GB" baseline="0" dirty="0" err="1"/>
              <a:t>Micrite</a:t>
            </a:r>
            <a:r>
              <a:rPr lang="en-GB" baseline="0" dirty="0"/>
              <a:t>.</a:t>
            </a:r>
          </a:p>
          <a:p>
            <a:pPr lvl="1"/>
            <a:endParaRPr lang="en-GB" dirty="0"/>
          </a:p>
          <a:p>
            <a:r>
              <a:rPr lang="en-GB" b="1" dirty="0"/>
              <a:t>Post-depositional components:</a:t>
            </a:r>
          </a:p>
          <a:p>
            <a:r>
              <a:rPr lang="en-GB" b="1" dirty="0"/>
              <a:t>	</a:t>
            </a:r>
          </a:p>
          <a:p>
            <a:pPr lvl="1"/>
            <a:r>
              <a:rPr lang="en-GB" dirty="0"/>
              <a:t>Cement: Post-depositional material – diagenesis – chemical precipitation</a:t>
            </a:r>
          </a:p>
          <a:p>
            <a:endParaRPr lang="en-GB" baseline="0" dirty="0"/>
          </a:p>
        </p:txBody>
      </p:sp>
      <p:sp>
        <p:nvSpPr>
          <p:cNvPr id="4" name="Slide Number Placeholder 3">
            <a:extLst>
              <a:ext uri="{FF2B5EF4-FFF2-40B4-BE49-F238E27FC236}">
                <a16:creationId xmlns:a16="http://schemas.microsoft.com/office/drawing/2014/main" id="{C00E9B13-9F6D-1123-78F7-5F8C5E98A0D8}"/>
              </a:ext>
            </a:extLst>
          </p:cNvPr>
          <p:cNvSpPr>
            <a:spLocks noGrp="1"/>
          </p:cNvSpPr>
          <p:nvPr>
            <p:ph type="sldNum" sz="quarter" idx="10"/>
          </p:nvPr>
        </p:nvSpPr>
        <p:spPr/>
        <p:txBody>
          <a:bodyPr/>
          <a:lstStyle/>
          <a:p>
            <a:pPr>
              <a:defRPr/>
            </a:pPr>
            <a:fld id="{A3897D13-B74C-4856-9B95-C08018D66FA6}" type="slidenum">
              <a:rPr lang="en-GB" smtClean="0"/>
              <a:pPr>
                <a:defRPr/>
              </a:pPr>
              <a:t>5</a:t>
            </a:fld>
            <a:endParaRPr lang="en-GB"/>
          </a:p>
        </p:txBody>
      </p:sp>
    </p:spTree>
    <p:extLst>
      <p:ext uri="{BB962C8B-B14F-4D97-AF65-F5344CB8AC3E}">
        <p14:creationId xmlns:p14="http://schemas.microsoft.com/office/powerpoint/2010/main" val="3778419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t>Skeletal grains</a:t>
            </a:r>
          </a:p>
          <a:p>
            <a:endParaRPr lang="en-GB"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aseline="0" dirty="0"/>
              <a:t>Calcite (and aragonite) shells formed, calcite precipitation by biological mediation. Examples you may come across in these topics may be formed in marine, freshwater or brackish water environments at a variety of water depths:</a:t>
            </a:r>
          </a:p>
          <a:p>
            <a:pPr marL="171450" indent="-171450">
              <a:buFont typeface="Arial" panose="020B0604020202020204" pitchFamily="34" charset="0"/>
              <a:buChar char="•"/>
            </a:pPr>
            <a:r>
              <a:rPr lang="en-GB" baseline="0" dirty="0"/>
              <a:t>Once the animals have died they fall apart because:</a:t>
            </a:r>
          </a:p>
          <a:p>
            <a:pPr marL="628650" lvl="1" indent="-171450">
              <a:buFont typeface="Arial" panose="020B0604020202020204" pitchFamily="34" charset="0"/>
              <a:buChar char="•"/>
            </a:pPr>
            <a:r>
              <a:rPr lang="en-GB" baseline="0" dirty="0"/>
              <a:t>Organic material that forms part of the organism is decomposed. </a:t>
            </a:r>
            <a:r>
              <a:rPr lang="en-GB" baseline="0" dirty="0" err="1"/>
              <a:t>Eg</a:t>
            </a:r>
            <a:r>
              <a:rPr lang="en-GB" baseline="0" dirty="0"/>
              <a:t> the two halves of a cockle shell</a:t>
            </a:r>
          </a:p>
          <a:p>
            <a:pPr marL="628650" lvl="1" indent="-171450">
              <a:buFont typeface="Arial" panose="020B0604020202020204" pitchFamily="34" charset="0"/>
              <a:buChar char="•"/>
            </a:pPr>
            <a:r>
              <a:rPr lang="en-GB" baseline="0" dirty="0"/>
              <a:t>There is physical impact and abrasion of larger grains by smaller grains</a:t>
            </a:r>
          </a:p>
          <a:p>
            <a:pPr marL="628650" lvl="1" indent="-171450">
              <a:buFont typeface="Arial" panose="020B0604020202020204" pitchFamily="34" charset="0"/>
              <a:buChar char="•"/>
            </a:pPr>
            <a:r>
              <a:rPr lang="en-GB" baseline="0" dirty="0"/>
              <a:t>There is chemical corrosion by slightly acid water</a:t>
            </a:r>
          </a:p>
          <a:p>
            <a:pPr marL="171450" indent="-171450">
              <a:buFont typeface="Arial" panose="020B0604020202020204" pitchFamily="34" charset="0"/>
              <a:buChar char="•"/>
            </a:pPr>
            <a:r>
              <a:rPr lang="en-GB" baseline="0" dirty="0"/>
              <a:t>Examples of skeletal organisms include</a:t>
            </a:r>
          </a:p>
          <a:p>
            <a:pPr marL="628650" lvl="1" indent="-171450">
              <a:buFont typeface="Arial" panose="020B0604020202020204" pitchFamily="34" charset="0"/>
              <a:buChar char="•"/>
            </a:pPr>
            <a:r>
              <a:rPr lang="en-GB" dirty="0"/>
              <a:t>Bryozoa; (Encrusting/massive, branching) marine and non-marine</a:t>
            </a:r>
          </a:p>
          <a:p>
            <a:pPr marL="628650" lvl="1" indent="-171450">
              <a:buFont typeface="Arial" panose="020B0604020202020204" pitchFamily="34" charset="0"/>
              <a:buChar char="•"/>
            </a:pPr>
            <a:r>
              <a:rPr lang="en-GB" dirty="0"/>
              <a:t>Gastropods; marine,</a:t>
            </a:r>
            <a:r>
              <a:rPr lang="en-GB" baseline="0" dirty="0"/>
              <a:t> non-marine, brackish</a:t>
            </a:r>
          </a:p>
          <a:p>
            <a:pPr marL="628650" lvl="1" indent="-171450">
              <a:buFont typeface="Arial" panose="020B0604020202020204" pitchFamily="34" charset="0"/>
              <a:buChar char="•"/>
            </a:pPr>
            <a:r>
              <a:rPr lang="en-GB" baseline="0" dirty="0"/>
              <a:t>Bivalve; marine and non-marine</a:t>
            </a:r>
          </a:p>
          <a:p>
            <a:pPr marL="628650" lvl="1" indent="-171450">
              <a:buFont typeface="Arial" panose="020B0604020202020204" pitchFamily="34" charset="0"/>
              <a:buChar char="•"/>
            </a:pPr>
            <a:r>
              <a:rPr lang="en-GB" baseline="0" dirty="0" err="1"/>
              <a:t>Brachipod</a:t>
            </a:r>
            <a:r>
              <a:rPr lang="en-GB" baseline="0" dirty="0"/>
              <a:t>; marine</a:t>
            </a:r>
          </a:p>
          <a:p>
            <a:pPr marL="628650" lvl="1" indent="-171450">
              <a:buFont typeface="Arial" panose="020B0604020202020204" pitchFamily="34" charset="0"/>
              <a:buChar char="•"/>
            </a:pPr>
            <a:r>
              <a:rPr lang="en-GB" baseline="0" dirty="0"/>
              <a:t>Coral; marine</a:t>
            </a:r>
          </a:p>
          <a:p>
            <a:pPr marL="628650" lvl="1" indent="-171450">
              <a:buFont typeface="Arial" panose="020B0604020202020204" pitchFamily="34" charset="0"/>
              <a:buChar char="•"/>
            </a:pPr>
            <a:r>
              <a:rPr lang="en-GB" dirty="0"/>
              <a:t>Echinoid; marine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Also see A3 sheet for other carbonate component examples</a:t>
            </a:r>
          </a:p>
          <a:p>
            <a:endParaRPr lang="en-GB" dirty="0"/>
          </a:p>
          <a:p>
            <a:pPr marL="171450" indent="-171450">
              <a:buFont typeface="Arial" panose="020B0604020202020204" pitchFamily="34" charset="0"/>
              <a:buChar char="•"/>
            </a:pPr>
            <a:r>
              <a:rPr lang="en-GB" dirty="0"/>
              <a:t>Identifying the type of skeletal remain, fossil, is also important in being able to infer the environment of deposition.</a:t>
            </a:r>
          </a:p>
          <a:p>
            <a:endParaRPr lang="en-GB" dirty="0"/>
          </a:p>
          <a:p>
            <a:r>
              <a:rPr lang="en-GB" b="1" dirty="0"/>
              <a:t>Non-skeletal grains</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Ooids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Ooids are spheroidal grains with a nucleus, such as a grain or biogenic fragment, and a mineral cortex accreted around it.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As the mineral accretes it forms concentric growth lines and increases in sphericity with distance from the nucleus. </a:t>
            </a:r>
          </a:p>
          <a:p>
            <a:pPr marL="171450" indent="-171450">
              <a:buFont typeface="Arial" panose="020B0604020202020204" pitchFamily="34" charset="0"/>
              <a:buChar char="•"/>
            </a:pPr>
            <a:r>
              <a:rPr lang="en-GB" dirty="0"/>
              <a:t>The term “ooid” is applied to grains less than 2 mm in diameter. </a:t>
            </a:r>
          </a:p>
          <a:p>
            <a:pPr marL="171450" indent="-171450">
              <a:buFont typeface="Arial" panose="020B0604020202020204" pitchFamily="34" charset="0"/>
              <a:buChar char="•"/>
            </a:pPr>
            <a:r>
              <a:rPr lang="en-GB" dirty="0"/>
              <a:t>Oolite is a sedimentary rock made up of ooids (</a:t>
            </a:r>
            <a:r>
              <a:rPr lang="en-GB" dirty="0" err="1"/>
              <a:t>ooliths</a:t>
            </a:r>
            <a:r>
              <a:rPr lang="en-GB" dirty="0"/>
              <a:t>) that are cemented together. </a:t>
            </a:r>
          </a:p>
          <a:p>
            <a:pPr marL="171450" indent="-171450">
              <a:buFont typeface="Arial" panose="020B0604020202020204" pitchFamily="34" charset="0"/>
              <a:buChar char="•"/>
            </a:pPr>
            <a:r>
              <a:rPr lang="en-GB" dirty="0"/>
              <a:t>They tend to be white but can be pink –manganese calcite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aseline="0" dirty="0"/>
              <a:t>Modern environments formation: Shallow water tidal or beaches – keep rolling around to grow spherically </a:t>
            </a:r>
          </a:p>
          <a:p>
            <a:pPr marL="171450" indent="-171450">
              <a:buFont typeface="Arial" panose="020B0604020202020204" pitchFamily="34" charset="0"/>
              <a:buChar char="•"/>
            </a:pPr>
            <a:r>
              <a:rPr lang="en-GB" dirty="0"/>
              <a:t>Maltese cross extinction pattern in thin section</a:t>
            </a:r>
          </a:p>
          <a:p>
            <a:endParaRPr lang="en-GB" dirty="0"/>
          </a:p>
          <a:p>
            <a:r>
              <a:rPr lang="en-GB" dirty="0" err="1"/>
              <a:t>Peloids</a:t>
            </a:r>
            <a:endParaRPr lang="en-GB" dirty="0"/>
          </a:p>
          <a:p>
            <a:pPr marL="171450" indent="-171450">
              <a:buFont typeface="Arial" panose="020B0604020202020204" pitchFamily="34" charset="0"/>
              <a:buChar char="•"/>
            </a:pPr>
            <a:r>
              <a:rPr lang="en-GB" dirty="0"/>
              <a:t>Pellet shaped, from multiple sources</a:t>
            </a:r>
          </a:p>
          <a:p>
            <a:pPr marL="171450" indent="-171450">
              <a:buFont typeface="Arial" panose="020B0604020202020204" pitchFamily="34" charset="0"/>
              <a:buChar char="•"/>
            </a:pPr>
            <a:r>
              <a:rPr lang="en-GB" dirty="0"/>
              <a:t>Typically 0.1 – 0.5 mm </a:t>
            </a:r>
            <a:r>
              <a:rPr lang="en-GB" dirty="0" err="1"/>
              <a:t>dia</a:t>
            </a:r>
            <a:endParaRPr lang="en-GB" dirty="0"/>
          </a:p>
          <a:p>
            <a:pPr marL="171450" indent="-171450">
              <a:buFont typeface="Arial" panose="020B0604020202020204" pitchFamily="34" charset="0"/>
              <a:buChar char="•"/>
            </a:pPr>
            <a:r>
              <a:rPr lang="en-GB" dirty="0"/>
              <a:t>No concentric structure</a:t>
            </a:r>
          </a:p>
          <a:p>
            <a:pPr marL="171450" indent="-171450">
              <a:buFont typeface="Arial" panose="020B0604020202020204" pitchFamily="34" charset="0"/>
              <a:buChar char="•"/>
            </a:pPr>
            <a:r>
              <a:rPr lang="en-GB" dirty="0"/>
              <a:t>Often form a large part of micritic mud</a:t>
            </a:r>
          </a:p>
          <a:p>
            <a:endParaRPr lang="en-GB" dirty="0"/>
          </a:p>
        </p:txBody>
      </p:sp>
      <p:sp>
        <p:nvSpPr>
          <p:cNvPr id="4" name="Slide Number Placeholder 3"/>
          <p:cNvSpPr>
            <a:spLocks noGrp="1"/>
          </p:cNvSpPr>
          <p:nvPr>
            <p:ph type="sldNum" sz="quarter" idx="10"/>
          </p:nvPr>
        </p:nvSpPr>
        <p:spPr/>
        <p:txBody>
          <a:bodyPr/>
          <a:lstStyle/>
          <a:p>
            <a:pPr>
              <a:defRPr/>
            </a:pPr>
            <a:fld id="{A3897D13-B74C-4856-9B95-C08018D66FA6}" type="slidenum">
              <a:rPr lang="en-GB" smtClean="0"/>
              <a:pPr>
                <a:defRPr/>
              </a:pPr>
              <a:t>6</a:t>
            </a:fld>
            <a:endParaRPr lang="en-GB"/>
          </a:p>
        </p:txBody>
      </p:sp>
    </p:spTree>
    <p:extLst>
      <p:ext uri="{BB962C8B-B14F-4D97-AF65-F5344CB8AC3E}">
        <p14:creationId xmlns:p14="http://schemas.microsoft.com/office/powerpoint/2010/main" val="1612123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MICRITE</a:t>
            </a:r>
          </a:p>
          <a:p>
            <a:r>
              <a:rPr lang="en-GB" dirty="0"/>
              <a:t>Micrite is </a:t>
            </a:r>
            <a:r>
              <a:rPr lang="en-GB" baseline="0" dirty="0"/>
              <a:t>CaCO3 (sometimes referred to as lime) </a:t>
            </a:r>
            <a:r>
              <a:rPr lang="en-GB" dirty="0"/>
              <a:t>mud. The grain size is &lt;62um – so it is very fine so difficult to determine origin</a:t>
            </a:r>
          </a:p>
          <a:p>
            <a:endParaRPr lang="en-GB" dirty="0"/>
          </a:p>
          <a:p>
            <a:r>
              <a:rPr lang="en-GB" dirty="0"/>
              <a:t>The mud particles form in sea water, generally by biological processes rather than direct precipitation from the sea water – although this can happen</a:t>
            </a:r>
          </a:p>
          <a:p>
            <a:r>
              <a:rPr lang="en-GB" dirty="0"/>
              <a:t>The principle place these form is in warm (usually tropical) water which is supersaturated with CaCO3</a:t>
            </a:r>
          </a:p>
          <a:p>
            <a:r>
              <a:rPr lang="en-GB" dirty="0"/>
              <a:t>The components of calcium carbonate are dissolved in water. When the water is has dissolved these components, to the point where any more dissolution promotes precipitation of calcite, it is called super-saturated. It is easier to develop supersaturated sea water in warm environments.</a:t>
            </a:r>
          </a:p>
          <a:p>
            <a:endParaRPr lang="en-GB" dirty="0"/>
          </a:p>
          <a:p>
            <a:r>
              <a:rPr lang="en-GB" dirty="0"/>
              <a:t>Diagram on the left: the various source of lime mud</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largest component is from the disaggregation of calcareous green algae. Image below is </a:t>
            </a:r>
            <a:r>
              <a:rPr lang="en-GB" dirty="0" err="1"/>
              <a:t>halimeda</a:t>
            </a:r>
            <a:r>
              <a:rPr lang="en-GB" dirty="0"/>
              <a:t>, a calcareous green algae, seen on the floor of a shallow tropical marine water body. When the plant dies and decomposes, these needles fall to the floor of the water body and form layers of lime mud.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 a reminder: Carbonate mud is Biological in origin</a:t>
            </a:r>
          </a:p>
          <a:p>
            <a:r>
              <a:rPr lang="en-GB" dirty="0"/>
              <a:t>Lime is a</a:t>
            </a:r>
            <a:r>
              <a:rPr lang="en-GB" baseline="0" dirty="0"/>
              <a:t> word often used . It means calcium carbonate limestone.</a:t>
            </a:r>
            <a:endParaRPr lang="en-GB" dirty="0"/>
          </a:p>
          <a:p>
            <a:endParaRPr lang="en-GB" baseline="0" dirty="0"/>
          </a:p>
          <a:p>
            <a:r>
              <a:rPr lang="en-GB" baseline="0" dirty="0"/>
              <a:t>CHALK</a:t>
            </a:r>
          </a:p>
          <a:p>
            <a:r>
              <a:rPr lang="en-GB" dirty="0"/>
              <a:t>In open water there are microfossils and nannofossils of zooplankton (animals) and phytoplankton (algae) with skeletal material post death. These are present in billions of individuals and after death collect on the ocean floor. </a:t>
            </a:r>
          </a:p>
          <a:p>
            <a:endParaRPr lang="en-GB" dirty="0"/>
          </a:p>
          <a:p>
            <a:r>
              <a:rPr lang="en-GB" baseline="0" dirty="0"/>
              <a:t>Siliceous organisms:</a:t>
            </a:r>
          </a:p>
          <a:p>
            <a:r>
              <a:rPr lang="en-GB" baseline="0" dirty="0"/>
              <a:t>Sponge spicules, diatoms, radiolarian</a:t>
            </a:r>
          </a:p>
          <a:p>
            <a:endParaRPr lang="en-GB" dirty="0"/>
          </a:p>
          <a:p>
            <a:r>
              <a:rPr lang="en-GB" dirty="0"/>
              <a:t>Calcitic</a:t>
            </a:r>
            <a:r>
              <a:rPr lang="en-GB" baseline="0" dirty="0"/>
              <a:t> organisms:</a:t>
            </a:r>
          </a:p>
          <a:p>
            <a:r>
              <a:rPr lang="en-GB" dirty="0"/>
              <a:t>Foraminifera</a:t>
            </a:r>
          </a:p>
          <a:p>
            <a:r>
              <a:rPr lang="en-GB" dirty="0"/>
              <a:t>Coccolithophores: are spherical cells about 5–100 micrometres across, enclosed by calcareous plates called coccoliths, which are about 2–25 micrometres across. Each cell contains two brown chloroplasts which surround the nucleus.</a:t>
            </a:r>
          </a:p>
          <a:p>
            <a:endParaRPr lang="en-GB" baseline="0" dirty="0"/>
          </a:p>
          <a:p>
            <a:r>
              <a:rPr lang="en-GB" baseline="0" dirty="0"/>
              <a:t>Chalk is primarily calcium carbonate (predominantly  coccolithophores) with siliceous material (this can then form chert)</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A3897D13-B74C-4856-9B95-C08018D66FA6}" type="slidenum">
              <a:rPr lang="en-GB" smtClean="0"/>
              <a:pPr>
                <a:defRPr/>
              </a:pPr>
              <a:t>7</a:t>
            </a:fld>
            <a:endParaRPr lang="en-GB"/>
          </a:p>
        </p:txBody>
      </p:sp>
    </p:spTree>
    <p:extLst>
      <p:ext uri="{BB962C8B-B14F-4D97-AF65-F5344CB8AC3E}">
        <p14:creationId xmlns:p14="http://schemas.microsoft.com/office/powerpoint/2010/main" val="3626293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Diagenesis – </a:t>
            </a:r>
            <a:r>
              <a:rPr lang="en-GB" sz="1200" b="0" i="0" kern="1200" dirty="0">
                <a:solidFill>
                  <a:schemeClr val="tx1"/>
                </a:solidFill>
                <a:effectLst/>
                <a:latin typeface="+mn-lt"/>
                <a:ea typeface="+mn-ea"/>
                <a:cs typeface="+mn-cs"/>
              </a:rPr>
              <a:t>the physical and chemical changes occurring during the conversion of sediment to sedimentary rock and post lithification i.e. </a:t>
            </a:r>
            <a:r>
              <a:rPr lang="en-GB" dirty="0"/>
              <a:t>everything that happens to a rock post deposition and before metamorphism.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Burial diagenesis up to 6km/200</a:t>
            </a:r>
            <a:r>
              <a:rPr lang="en-GB" baseline="30000" dirty="0"/>
              <a:t>o</a:t>
            </a:r>
            <a:r>
              <a:rPr lang="en-GB" baseline="0" dirty="0"/>
              <a:t>C – then metamorphic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dirty="0"/>
              <a:t>Cementation and dissolution</a:t>
            </a:r>
          </a:p>
          <a:p>
            <a:pPr marL="171450" indent="-171450">
              <a:buFont typeface="Arial" panose="020B0604020202020204" pitchFamily="34" charset="0"/>
              <a:buChar char="•"/>
            </a:pPr>
            <a:r>
              <a:rPr lang="en-GB" dirty="0"/>
              <a:t>Cementation: formation of cements between grains and within grains by precipitation of minerals from solution</a:t>
            </a:r>
          </a:p>
          <a:p>
            <a:pPr marL="171450" indent="-171450">
              <a:buFont typeface="Arial" panose="020B0604020202020204" pitchFamily="34" charset="0"/>
              <a:buChar char="•"/>
            </a:pPr>
            <a:r>
              <a:rPr lang="en-GB" dirty="0"/>
              <a:t>Dissolution: dissolution of minerals from existing material</a:t>
            </a:r>
          </a:p>
          <a:p>
            <a:pPr marL="171450" indent="-171450">
              <a:buFont typeface="Arial" panose="020B0604020202020204" pitchFamily="34" charset="0"/>
              <a:buChar char="•"/>
            </a:pPr>
            <a:endParaRPr lang="en-GB"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Supersaturation: Ie is a state of a solution that contains more of the dissolved material than could be dissolved by the solvent under normal circumstances. Temperature or pressure or change in volume of solvent</a:t>
            </a:r>
            <a:r>
              <a:rPr lang="en-GB" baseline="0" dirty="0"/>
              <a:t> (fluid) </a:t>
            </a:r>
            <a:r>
              <a:rPr lang="en-GB" dirty="0"/>
              <a:t>can increase (or decrease) the amount of mineral that is saturated in a fluid</a:t>
            </a:r>
            <a:r>
              <a:rPr lang="en-GB" baseline="0" dirty="0"/>
              <a:t> </a:t>
            </a:r>
            <a:r>
              <a:rPr lang="en-GB" baseline="0" dirty="0" err="1"/>
              <a:t>ie</a:t>
            </a:r>
            <a:r>
              <a:rPr lang="en-GB" baseline="0" dirty="0"/>
              <a:t> increase supersaturation</a:t>
            </a:r>
          </a:p>
          <a:p>
            <a:pPr marL="628650" lvl="1" indent="-171450">
              <a:buFont typeface="Arial" panose="020B0604020202020204" pitchFamily="34" charset="0"/>
              <a:buChar char="•"/>
            </a:pPr>
            <a:r>
              <a:rPr lang="en-GB" dirty="0"/>
              <a:t>Mineral solubilities may be affected by temperature, pH, Eh, and the</a:t>
            </a:r>
            <a:r>
              <a:rPr lang="en-GB" baseline="0" dirty="0"/>
              <a:t> </a:t>
            </a:r>
            <a:r>
              <a:rPr lang="en-GB" dirty="0"/>
              <a:t>concentrations of other species in the solution (https://simple.wikipedia.org/wiki/Redox , http://www.kgs.ku.edu/Hydro/GWtutor/Plume_Busters/remediate_refs/redox_chemistry.htm) lecture 1</a:t>
            </a:r>
          </a:p>
          <a:p>
            <a:pPr marL="628650" lvl="1" indent="-171450">
              <a:buFont typeface="Arial" panose="020B0604020202020204" pitchFamily="34" charset="0"/>
              <a:buChar char="•"/>
            </a:pPr>
            <a:r>
              <a:rPr lang="en-GB" dirty="0"/>
              <a:t>Except for carbonates, most minerals become more soluble at higher temperatures. </a:t>
            </a:r>
          </a:p>
          <a:p>
            <a:pPr marL="628650" lvl="1" indent="-171450">
              <a:buFont typeface="Arial" panose="020B0604020202020204" pitchFamily="34" charset="0"/>
              <a:buChar char="•"/>
            </a:pPr>
            <a:r>
              <a:rPr lang="en-GB" dirty="0"/>
              <a:t>The solubility of most minerals in pure water is very low (e.g. silicates, oxides, </a:t>
            </a:r>
            <a:r>
              <a:rPr lang="en-GB" dirty="0" err="1"/>
              <a:t>sulfides</a:t>
            </a:r>
            <a:r>
              <a:rPr lang="en-GB" dirty="0"/>
              <a:t>) (few hundred ppm)</a:t>
            </a:r>
          </a:p>
          <a:p>
            <a:pPr marL="628650" lvl="1" indent="-171450">
              <a:buFont typeface="Arial" panose="020B0604020202020204" pitchFamily="34" charset="0"/>
              <a:buChar char="•"/>
            </a:pPr>
            <a:r>
              <a:rPr lang="en-GB" dirty="0"/>
              <a:t>Halides, </a:t>
            </a:r>
            <a:r>
              <a:rPr lang="en-GB" dirty="0" err="1"/>
              <a:t>sulfates</a:t>
            </a:r>
            <a:r>
              <a:rPr lang="en-GB" dirty="0"/>
              <a:t>, and carbonates are generally much more soluble.</a:t>
            </a:r>
          </a:p>
          <a:p>
            <a:pPr marL="628650" lvl="1" indent="-171450">
              <a:buFont typeface="Arial" panose="020B0604020202020204" pitchFamily="34" charset="0"/>
              <a:buChar char="•"/>
            </a:pPr>
            <a:r>
              <a:rPr lang="en-GB" baseline="0" dirty="0"/>
              <a:t>Nucleation sites: Nucleation (where minerals begin to crystallise) Where will a mineral start to grow – change of physical state. A place that is easy – the same mineral usually, or impurity. think boiling water in a kettle and bubbles on roughened surface.</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Recrystallisation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Recrystallisation – change</a:t>
            </a:r>
            <a:r>
              <a:rPr lang="en-GB" baseline="0" dirty="0"/>
              <a:t> in texture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aseline="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b="1" baseline="0" dirty="0"/>
              <a:t>Replacement</a:t>
            </a:r>
          </a:p>
          <a:p>
            <a:pPr marL="171450" indent="-171450">
              <a:buFont typeface="Arial" panose="020B0604020202020204" pitchFamily="34" charset="0"/>
              <a:buChar char="•"/>
            </a:pPr>
            <a:r>
              <a:rPr lang="en-GB" dirty="0"/>
              <a:t>Replacement: replacing one minerals by another – change in texture</a:t>
            </a:r>
          </a:p>
          <a:p>
            <a:pPr marL="171450" indent="-171450">
              <a:buFont typeface="Arial" panose="020B0604020202020204" pitchFamily="34" charset="0"/>
              <a:buChar char="•"/>
            </a:pPr>
            <a:endParaRPr lang="en-GB" dirty="0"/>
          </a:p>
          <a:p>
            <a:r>
              <a:rPr lang="en-GB" b="1" baseline="0" dirty="0"/>
              <a:t>Compaction</a:t>
            </a:r>
          </a:p>
          <a:p>
            <a:pPr marL="171450" indent="-171450">
              <a:buFont typeface="Arial" panose="020B0604020202020204" pitchFamily="34" charset="0"/>
              <a:buChar char="•"/>
            </a:pPr>
            <a:r>
              <a:rPr lang="en-GB" baseline="0" dirty="0"/>
              <a:t>Chemical compaction: recrystallisation/dissolution of minerals during compaction</a:t>
            </a:r>
          </a:p>
          <a:p>
            <a:pPr marL="171450" indent="-171450">
              <a:buFont typeface="Arial" panose="020B0604020202020204" pitchFamily="34" charset="0"/>
              <a:buChar char="•"/>
            </a:pPr>
            <a:r>
              <a:rPr lang="en-GB" baseline="0" dirty="0"/>
              <a:t>Physical compaction</a:t>
            </a:r>
          </a:p>
          <a:p>
            <a:endParaRPr lang="en-GB" baseline="0" dirty="0"/>
          </a:p>
          <a:p>
            <a:endParaRPr lang="en-GB" baseline="0" dirty="0"/>
          </a:p>
          <a:p>
            <a:endParaRPr lang="en-GB" baseline="0" dirty="0"/>
          </a:p>
          <a:p>
            <a:endParaRPr lang="en-GB" baseline="0" dirty="0"/>
          </a:p>
          <a:p>
            <a:endParaRPr lang="en-GB" dirty="0"/>
          </a:p>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5B8553ED-7AAB-4B86-B8F2-20099BF087B0}" type="slidenum">
              <a:rPr lang="en-GB" smtClean="0"/>
              <a:t>8</a:t>
            </a:fld>
            <a:endParaRPr lang="en-GB"/>
          </a:p>
        </p:txBody>
      </p:sp>
    </p:spTree>
    <p:extLst>
      <p:ext uri="{BB962C8B-B14F-4D97-AF65-F5344CB8AC3E}">
        <p14:creationId xmlns:p14="http://schemas.microsoft.com/office/powerpoint/2010/main" val="278740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0"/>
              </a:spcBef>
              <a:spcAft>
                <a:spcPts val="600"/>
              </a:spcAft>
              <a:buFontTx/>
              <a:buNone/>
            </a:pPr>
            <a:r>
              <a:rPr lang="en-US" sz="1800" b="1" dirty="0"/>
              <a:t>Grain alteration</a:t>
            </a:r>
          </a:p>
          <a:p>
            <a:pPr eaLnBrk="1" hangingPunct="1">
              <a:spcBef>
                <a:spcPts val="0"/>
              </a:spcBef>
              <a:spcAft>
                <a:spcPts val="600"/>
              </a:spcAft>
              <a:buFontTx/>
              <a:buNone/>
            </a:pPr>
            <a:endParaRPr lang="en-US" sz="1800" b="0" dirty="0"/>
          </a:p>
          <a:p>
            <a:pPr eaLnBrk="1" hangingPunct="1">
              <a:spcBef>
                <a:spcPts val="0"/>
              </a:spcBef>
              <a:spcAft>
                <a:spcPts val="600"/>
              </a:spcAft>
              <a:buFontTx/>
              <a:buNone/>
            </a:pPr>
            <a:r>
              <a:rPr lang="en-US" sz="1800" b="0" dirty="0"/>
              <a:t>Physical, biological and chemical alteration of grains</a:t>
            </a:r>
          </a:p>
          <a:p>
            <a:pPr marL="285750" indent="-285750" eaLnBrk="1" hangingPunct="1">
              <a:spcBef>
                <a:spcPts val="0"/>
              </a:spcBef>
              <a:spcAft>
                <a:spcPts val="600"/>
              </a:spcAft>
              <a:buFont typeface="Arial" panose="020B0604020202020204" pitchFamily="34" charset="0"/>
              <a:buChar char="•"/>
            </a:pPr>
            <a:r>
              <a:rPr lang="en-US" sz="1800" dirty="0"/>
              <a:t>Mechanical processes (abrasion) </a:t>
            </a:r>
          </a:p>
          <a:p>
            <a:pPr marL="285750" indent="-285750" eaLnBrk="1" hangingPunct="1">
              <a:spcBef>
                <a:spcPts val="0"/>
              </a:spcBef>
              <a:spcAft>
                <a:spcPts val="600"/>
              </a:spcAft>
              <a:buFont typeface="Arial" panose="020B0604020202020204" pitchFamily="34" charset="0"/>
              <a:buChar char="•"/>
            </a:pPr>
            <a:r>
              <a:rPr lang="en-US" sz="1800" b="0" dirty="0"/>
              <a:t>Bioerosion by fish, sponges, worms, echinoids, fungi </a:t>
            </a:r>
            <a:r>
              <a:rPr lang="en-US" sz="1800" b="0" dirty="0" err="1"/>
              <a:t>etc</a:t>
            </a:r>
            <a:endParaRPr lang="en-US" sz="1800" b="0" dirty="0"/>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dirty="0">
                <a:effectLst/>
                <a:latin typeface="Calibri" panose="020F0502020204030204" pitchFamily="34" charset="0"/>
                <a:ea typeface="Times New Roman" panose="02020603050405020304" pitchFamily="18" charset="0"/>
                <a:cs typeface="Times New Roman" panose="02020603050405020304" pitchFamily="18" charset="0"/>
              </a:rPr>
              <a:t>Chemical erosion by water following animal death</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When grains are modified we can by breakage or chemical dissolution we can classify them as:</a:t>
            </a:r>
          </a:p>
          <a:p>
            <a:pPr marL="742950" lvl="1" indent="-285750">
              <a:buFont typeface="Arial" panose="020B0604020202020204" pitchFamily="34" charset="0"/>
              <a:buChar char="•"/>
            </a:pPr>
            <a:r>
              <a:rPr lang="en-GB" sz="1800" dirty="0"/>
              <a:t>Articulated shelly material that has more than one part is still intact (left hand image)</a:t>
            </a:r>
          </a:p>
          <a:p>
            <a:pPr marL="742950" marR="0" lvl="1"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0" dirty="0"/>
              <a:t>Disarticulated shelly material that has more than one part where the different [arts are whole but separated (left hand image)</a:t>
            </a:r>
          </a:p>
          <a:p>
            <a:pPr marL="742950" lvl="1" indent="-285750">
              <a:buFont typeface="Arial" panose="020B0604020202020204" pitchFamily="34" charset="0"/>
              <a:buChar char="•"/>
            </a:pPr>
            <a:r>
              <a:rPr lang="en-GB" sz="1800" dirty="0"/>
              <a:t>Fragmented carbonate grains that are broken (right hand image)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Where shelly material is broken so small that it is silt sized particles then it contributes to the matrix with carbonate mud.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Fragmentation of grains can be used to interpret post-depositional processes</a:t>
            </a:r>
          </a:p>
          <a:p>
            <a:endParaRPr lang="en-GB" sz="1800" b="1" baseline="0" dirty="0"/>
          </a:p>
          <a:p>
            <a:r>
              <a:rPr lang="en-GB" sz="1800" b="1" baseline="0" dirty="0"/>
              <a:t>Compaction fabrics</a:t>
            </a:r>
          </a:p>
          <a:p>
            <a:endParaRPr lang="en-GB" sz="1800" b="0" baseline="0" dirty="0"/>
          </a:p>
          <a:p>
            <a:pPr marL="285750" indent="-285750" eaLnBrk="1" hangingPunct="1">
              <a:lnSpc>
                <a:spcPct val="90000"/>
              </a:lnSpc>
              <a:buFont typeface="Arial" panose="020B0604020202020204" pitchFamily="34" charset="0"/>
              <a:buChar char="•"/>
            </a:pPr>
            <a:r>
              <a:rPr lang="en-GB" sz="1800" dirty="0"/>
              <a:t>Reaction of rock to overburden stress – porosity decreases systematically with depth.  </a:t>
            </a:r>
            <a:endParaRPr lang="en-US" sz="1800" dirty="0"/>
          </a:p>
          <a:p>
            <a:pPr eaLnBrk="1" hangingPunct="1">
              <a:lnSpc>
                <a:spcPct val="90000"/>
              </a:lnSpc>
              <a:buFontTx/>
              <a:buNone/>
            </a:pPr>
            <a:endParaRPr lang="en-GB" sz="1800" dirty="0"/>
          </a:p>
          <a:p>
            <a:pPr marL="0" indent="0" eaLnBrk="1" hangingPunct="1">
              <a:lnSpc>
                <a:spcPct val="90000"/>
              </a:lnSpc>
              <a:buFont typeface="Arial" panose="020B0604020202020204" pitchFamily="34" charset="0"/>
              <a:buNone/>
            </a:pPr>
            <a:r>
              <a:rPr lang="en-GB" sz="1800" u="sng" dirty="0"/>
              <a:t>Physical</a:t>
            </a:r>
            <a:r>
              <a:rPr lang="en-GB" sz="1800" dirty="0"/>
              <a:t> </a:t>
            </a:r>
          </a:p>
          <a:p>
            <a:pPr marL="285750" marR="0" lvl="0" indent="-285750" algn="l" defTabSz="914400" rtl="0" eaLnBrk="1" fontAlgn="base" latinLnBrk="0" hangingPunct="1">
              <a:lnSpc>
                <a:spcPct val="90000"/>
              </a:lnSpc>
              <a:spcBef>
                <a:spcPct val="30000"/>
              </a:spcBef>
              <a:spcAft>
                <a:spcPct val="0"/>
              </a:spcAft>
              <a:buClrTx/>
              <a:buSzTx/>
              <a:buFont typeface="Arial" panose="020B0604020202020204" pitchFamily="34" charset="0"/>
              <a:buChar char="•"/>
              <a:tabLst/>
              <a:defRPr/>
            </a:pPr>
            <a:r>
              <a:rPr lang="en-GB" sz="1800" dirty="0"/>
              <a:t>Dewatering</a:t>
            </a:r>
          </a:p>
          <a:p>
            <a:pPr marL="285750" indent="-285750" eaLnBrk="1" hangingPunct="1">
              <a:lnSpc>
                <a:spcPct val="90000"/>
              </a:lnSpc>
              <a:buFont typeface="Arial" panose="020B0604020202020204" pitchFamily="34" charset="0"/>
              <a:buChar char="•"/>
            </a:pPr>
            <a:r>
              <a:rPr lang="en-GB" sz="1800" dirty="0"/>
              <a:t>Close packing grains - Increase in packing density</a:t>
            </a:r>
            <a:r>
              <a:rPr lang="en-US" sz="1800" dirty="0"/>
              <a:t> and length of grain contacts </a:t>
            </a:r>
            <a:endParaRPr lang="en-GB" sz="1800" dirty="0"/>
          </a:p>
          <a:p>
            <a:pPr marL="285750" indent="-285750" eaLnBrk="1" hangingPunct="1">
              <a:lnSpc>
                <a:spcPct val="90000"/>
              </a:lnSpc>
              <a:buFont typeface="Arial" panose="020B0604020202020204" pitchFamily="34" charset="0"/>
              <a:buChar char="•"/>
            </a:pPr>
            <a:r>
              <a:rPr lang="en-GB" sz="1800" dirty="0"/>
              <a:t>Deformation of (ductile) grains (may be accompanied by fracturing and bending) </a:t>
            </a:r>
          </a:p>
          <a:p>
            <a:endParaRPr lang="en-GB" sz="1800" dirty="0"/>
          </a:p>
          <a:p>
            <a:pPr marL="0" indent="0" eaLnBrk="1" hangingPunct="1">
              <a:lnSpc>
                <a:spcPct val="90000"/>
              </a:lnSpc>
              <a:buFont typeface="Arial" panose="020B0604020202020204" pitchFamily="34" charset="0"/>
              <a:buNone/>
            </a:pPr>
            <a:r>
              <a:rPr lang="en-GB" sz="1800" u="sng"/>
              <a:t>Chemical</a:t>
            </a:r>
            <a:endParaRPr lang="en-GB" sz="1800" u="sng" dirty="0"/>
          </a:p>
          <a:p>
            <a:pPr marL="285750" indent="-285750" eaLnBrk="1" hangingPunct="1">
              <a:lnSpc>
                <a:spcPct val="90000"/>
              </a:lnSpc>
              <a:buFont typeface="Arial" panose="020B0604020202020204" pitchFamily="34" charset="0"/>
              <a:buChar char="•"/>
            </a:pPr>
            <a:r>
              <a:rPr lang="en-GB" sz="1800" dirty="0"/>
              <a:t>pressure dissolution</a:t>
            </a:r>
            <a:r>
              <a:rPr lang="en-US" sz="1800" dirty="0"/>
              <a:t> (formation of </a:t>
            </a:r>
            <a:r>
              <a:rPr lang="en-US" sz="1800" dirty="0" err="1"/>
              <a:t>stylolites</a:t>
            </a:r>
            <a:r>
              <a:rPr lang="en-US" sz="1800" dirty="0"/>
              <a:t> and horsetails)</a:t>
            </a:r>
            <a:endParaRPr lang="en-GB" sz="1800" dirty="0"/>
          </a:p>
          <a:p>
            <a:endParaRPr lang="en-GB" sz="1800" b="0" baseline="0" dirty="0"/>
          </a:p>
          <a:p>
            <a:endParaRPr lang="en-GB" dirty="0"/>
          </a:p>
        </p:txBody>
      </p:sp>
      <p:sp>
        <p:nvSpPr>
          <p:cNvPr id="4" name="Slide Number Placeholder 3"/>
          <p:cNvSpPr>
            <a:spLocks noGrp="1"/>
          </p:cNvSpPr>
          <p:nvPr>
            <p:ph type="sldNum" sz="quarter" idx="5"/>
          </p:nvPr>
        </p:nvSpPr>
        <p:spPr/>
        <p:txBody>
          <a:bodyPr/>
          <a:lstStyle/>
          <a:p>
            <a:pPr>
              <a:defRPr/>
            </a:pPr>
            <a:fld id="{A3897D13-B74C-4856-9B95-C08018D66FA6}" type="slidenum">
              <a:rPr lang="en-GB" smtClean="0"/>
              <a:pPr>
                <a:defRPr/>
              </a:pPr>
              <a:t>9</a:t>
            </a:fld>
            <a:endParaRPr lang="en-GB"/>
          </a:p>
        </p:txBody>
      </p:sp>
    </p:spTree>
    <p:extLst>
      <p:ext uri="{BB962C8B-B14F-4D97-AF65-F5344CB8AC3E}">
        <p14:creationId xmlns:p14="http://schemas.microsoft.com/office/powerpoint/2010/main" val="4174515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5C19C4D-468B-4CCD-A2E9-CD072C939341}"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7FC6B7B-52F2-4670-8D96-3B9E7E350091}"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D56DDB0-05FF-4602-8A15-D50FE130FEF0}"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685800" y="1981200"/>
            <a:ext cx="3810000" cy="4114800"/>
          </a:xfrm>
        </p:spPr>
        <p:txBody>
          <a:bodyPr/>
          <a:lstStyle/>
          <a:p>
            <a:pPr lvl="0"/>
            <a:endParaRPr lang="en-GB"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688D8D0C-77DC-4453-ABD1-6153D5EBFC67}"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80060EB-9E13-4768-BFF4-51E2C242B03A}"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195BE53-1A78-49AD-9F9C-2D15C27FD4E2}"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ED03A97-E34C-451D-8283-C872CB3F9074}"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BF4A00E6-252C-4032-8CF9-C636D8352B59}"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E55ACE2-D503-4A4F-997C-60F52754BF56}"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EE8BC93-6EA8-42CE-9005-61FA1EC0D146}"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28FDC8F-F1D9-44B7-8A55-EAD39BBCD9C2}"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7EEFAEA-6AD5-4BB9-9BEA-1BBE36F7BCD6}"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5E24502-424F-4F05-BB88-6600AD218D7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hyperlink" Target="https://www.halkynmountain.co.uk/limeston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hyperlink" Target="https://www.mindat.org/min-859.html"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image" Target="../media/image12.jpe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sp>
        <p:nvSpPr>
          <p:cNvPr id="10" name="Content Placeholder 9"/>
          <p:cNvSpPr>
            <a:spLocks noGrp="1"/>
          </p:cNvSpPr>
          <p:nvPr>
            <p:ph idx="1"/>
          </p:nvPr>
        </p:nvSpPr>
        <p:spPr>
          <a:xfrm>
            <a:off x="971600" y="6056054"/>
            <a:ext cx="2864520" cy="655383"/>
          </a:xfrm>
        </p:spPr>
        <p:txBody>
          <a:bodyPr/>
          <a:lstStyle/>
          <a:p>
            <a:pPr marL="0" indent="0" algn="ctr">
              <a:buNone/>
            </a:pPr>
            <a:endParaRPr lang="en-GB" sz="1100" dirty="0"/>
          </a:p>
          <a:p>
            <a:pPr marL="0" indent="0" algn="ctr">
              <a:buNone/>
            </a:pPr>
            <a:r>
              <a:rPr lang="en-GB" sz="1100" dirty="0"/>
              <a:t>Emmets Hill cliffs, Isle of Purbeck, U.K. (2005)</a:t>
            </a:r>
          </a:p>
          <a:p>
            <a:pPr marL="0" indent="0" algn="ctr">
              <a:buNone/>
            </a:pPr>
            <a:r>
              <a:rPr lang="en-GB" sz="1100" dirty="0"/>
              <a:t>Author Jim Champion</a:t>
            </a:r>
          </a:p>
        </p:txBody>
      </p:sp>
      <p:sp>
        <p:nvSpPr>
          <p:cNvPr id="2051" name="Rectangle 4"/>
          <p:cNvSpPr>
            <a:spLocks noGrp="1" noChangeArrowheads="1"/>
          </p:cNvSpPr>
          <p:nvPr>
            <p:ph type="body" sz="half" idx="2"/>
          </p:nvPr>
        </p:nvSpPr>
        <p:spPr>
          <a:xfrm>
            <a:off x="5436096" y="548680"/>
            <a:ext cx="3022104" cy="2592288"/>
          </a:xfrm>
        </p:spPr>
        <p:txBody>
          <a:bodyPr/>
          <a:lstStyle/>
          <a:p>
            <a:pPr marL="0" indent="0" algn="ctr" eaLnBrk="1" hangingPunct="1">
              <a:buNone/>
            </a:pPr>
            <a:r>
              <a:rPr lang="fr-FR" sz="2800" b="1" dirty="0"/>
              <a:t>Limestone</a:t>
            </a:r>
          </a:p>
          <a:p>
            <a:pPr marL="0" indent="0" algn="ctr" eaLnBrk="1" hangingPunct="1">
              <a:buNone/>
            </a:pPr>
            <a:endParaRPr lang="fr-FR" b="1" dirty="0"/>
          </a:p>
          <a:p>
            <a:pPr eaLnBrk="1" hangingPunct="1"/>
            <a:r>
              <a:rPr lang="fr-FR" sz="2400" b="1" dirty="0"/>
              <a:t>A) Classification</a:t>
            </a:r>
          </a:p>
          <a:p>
            <a:pPr eaLnBrk="1" hangingPunct="1"/>
            <a:r>
              <a:rPr lang="fr-FR" sz="2400" b="1" dirty="0"/>
              <a:t>B) Uses, extraction &amp; environmental             impacts</a:t>
            </a:r>
          </a:p>
          <a:p>
            <a:pPr marL="0" indent="0" eaLnBrk="1" hangingPunct="1">
              <a:lnSpc>
                <a:spcPct val="150000"/>
              </a:lnSpc>
              <a:buNone/>
            </a:pPr>
            <a:r>
              <a:rPr lang="en-GB" sz="2800" dirty="0"/>
              <a:t>	</a:t>
            </a:r>
          </a:p>
        </p:txBody>
      </p:sp>
      <p:pic>
        <p:nvPicPr>
          <p:cNvPr id="1026" name="Picture 2" descr="https://upload.wikimedia.org/wikipedia/commons/e/e8/Emmets_hill_cliffs_isle_of_purbeck.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1520" y="273050"/>
            <a:ext cx="4448696" cy="59295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98030" y="3237833"/>
            <a:ext cx="3031659" cy="259228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95421" y="6242084"/>
            <a:ext cx="4126651" cy="469353"/>
          </a:xfrm>
          <a:prstGeom prst="rect">
            <a:avLst/>
          </a:prstGeom>
        </p:spPr>
      </p:pic>
      <p:sp>
        <p:nvSpPr>
          <p:cNvPr id="2" name="Slide Number Placeholder 1"/>
          <p:cNvSpPr>
            <a:spLocks noGrp="1"/>
          </p:cNvSpPr>
          <p:nvPr>
            <p:ph type="sldNum" sz="quarter" idx="12"/>
          </p:nvPr>
        </p:nvSpPr>
        <p:spPr/>
        <p:txBody>
          <a:bodyPr/>
          <a:lstStyle/>
          <a:p>
            <a:pPr>
              <a:defRPr/>
            </a:pPr>
            <a:fld id="{D28FDC8F-F1D9-44B7-8A55-EAD39BBCD9C2}" type="slidenum">
              <a:rPr lang="en-GB" smtClean="0"/>
              <a:pPr>
                <a:defRPr/>
              </a:pPr>
              <a:t>1</a:t>
            </a:fld>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A93D5E3-036E-FF45-7B5F-12FFCF0338E5}"/>
              </a:ext>
            </a:extLst>
          </p:cNvPr>
          <p:cNvSpPr txBox="1">
            <a:spLocks/>
          </p:cNvSpPr>
          <p:nvPr/>
        </p:nvSpPr>
        <p:spPr bwMode="auto">
          <a:xfrm>
            <a:off x="252488" y="260648"/>
            <a:ext cx="8712000" cy="1152000"/>
          </a:xfrm>
          <a:prstGeom prst="rect">
            <a:avLst/>
          </a:prstGeom>
          <a:solidFill>
            <a:schemeClr val="accent2"/>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800" kern="0" dirty="0">
                <a:solidFill>
                  <a:schemeClr val="bg1"/>
                </a:solidFill>
              </a:rPr>
              <a:t>Limestone porosity</a:t>
            </a:r>
            <a:br>
              <a:rPr lang="en-US" sz="2000" i="1" kern="0" dirty="0">
                <a:solidFill>
                  <a:schemeClr val="bg1"/>
                </a:solidFill>
                <a:latin typeface="+mn-lt"/>
              </a:rPr>
            </a:br>
            <a:endParaRPr lang="en-GB" sz="2000" kern="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1600" y="3828229"/>
            <a:ext cx="2307336" cy="110032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1357" y="2708920"/>
            <a:ext cx="2307336" cy="109728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1357" y="1573641"/>
            <a:ext cx="2304288" cy="110032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1357" y="4961247"/>
            <a:ext cx="2304288" cy="1097280"/>
          </a:xfrm>
          <a:prstGeom prst="rect">
            <a:avLst/>
          </a:prstGeom>
        </p:spPr>
      </p:pic>
      <p:sp>
        <p:nvSpPr>
          <p:cNvPr id="8" name="TextBox 7"/>
          <p:cNvSpPr txBox="1"/>
          <p:nvPr/>
        </p:nvSpPr>
        <p:spPr>
          <a:xfrm>
            <a:off x="3851920" y="1700532"/>
            <a:ext cx="4320480" cy="4339650"/>
          </a:xfrm>
          <a:prstGeom prst="rect">
            <a:avLst/>
          </a:prstGeom>
          <a:noFill/>
        </p:spPr>
        <p:txBody>
          <a:bodyPr wrap="square" rtlCol="0">
            <a:spAutoFit/>
          </a:bodyPr>
          <a:lstStyle/>
          <a:p>
            <a:r>
              <a:rPr lang="en-GB" sz="1600" b="1" i="1" dirty="0" err="1">
                <a:latin typeface="Calibri Light" panose="020F0302020204030204" pitchFamily="34" charset="0"/>
              </a:rPr>
              <a:t>Interparticle</a:t>
            </a:r>
            <a:r>
              <a:rPr lang="en-GB" sz="1600" b="1" i="1" dirty="0">
                <a:latin typeface="Calibri Light" panose="020F0302020204030204" pitchFamily="34" charset="0"/>
              </a:rPr>
              <a:t> porosity</a:t>
            </a:r>
          </a:p>
          <a:p>
            <a:r>
              <a:rPr lang="en-GB" sz="1600" dirty="0">
                <a:latin typeface="Calibri Light" panose="020F0302020204030204" pitchFamily="34" charset="0"/>
              </a:rPr>
              <a:t>Each grain is separated, giving a similar pore space arrangement as sandstone</a:t>
            </a:r>
          </a:p>
          <a:p>
            <a:endParaRPr lang="en-GB" sz="1600" dirty="0">
              <a:latin typeface="Calibri Light" panose="020F0302020204030204" pitchFamily="34" charset="0"/>
            </a:endParaRPr>
          </a:p>
          <a:p>
            <a:endParaRPr lang="en-GB" sz="1800" dirty="0">
              <a:latin typeface="Calibri Light" panose="020F0302020204030204" pitchFamily="34" charset="0"/>
            </a:endParaRPr>
          </a:p>
          <a:p>
            <a:r>
              <a:rPr lang="en-GB" sz="1600" b="1" i="1" dirty="0" err="1">
                <a:latin typeface="Calibri Light" panose="020F0302020204030204" pitchFamily="34" charset="0"/>
              </a:rPr>
              <a:t>Intraparticle</a:t>
            </a:r>
            <a:r>
              <a:rPr lang="en-GB" sz="1600" b="1" i="1" dirty="0">
                <a:latin typeface="Calibri Light" panose="020F0302020204030204" pitchFamily="34" charset="0"/>
              </a:rPr>
              <a:t> porosity</a:t>
            </a:r>
          </a:p>
          <a:p>
            <a:r>
              <a:rPr lang="en-GB" sz="1600" dirty="0">
                <a:latin typeface="Calibri Light" panose="020F0302020204030204" pitchFamily="34" charset="0"/>
              </a:rPr>
              <a:t>Pore space is created inside the individual grains</a:t>
            </a:r>
          </a:p>
          <a:p>
            <a:endParaRPr lang="en-GB" sz="1600" b="1" dirty="0">
              <a:latin typeface="Calibri Light" panose="020F0302020204030204" pitchFamily="34" charset="0"/>
            </a:endParaRPr>
          </a:p>
          <a:p>
            <a:endParaRPr lang="en-GB" sz="3600" b="1" dirty="0">
              <a:latin typeface="Calibri Light" panose="020F0302020204030204" pitchFamily="34" charset="0"/>
            </a:endParaRPr>
          </a:p>
          <a:p>
            <a:r>
              <a:rPr lang="en-GB" sz="1600" b="1" i="1" dirty="0" err="1">
                <a:latin typeface="Calibri Light" panose="020F0302020204030204" pitchFamily="34" charset="0"/>
              </a:rPr>
              <a:t>Intercrystalline</a:t>
            </a:r>
            <a:r>
              <a:rPr lang="en-GB" sz="1600" b="1" i="1" dirty="0">
                <a:latin typeface="Calibri Light" panose="020F0302020204030204" pitchFamily="34" charset="0"/>
              </a:rPr>
              <a:t> porosity</a:t>
            </a:r>
          </a:p>
          <a:p>
            <a:r>
              <a:rPr lang="en-GB" sz="1600" dirty="0">
                <a:latin typeface="Calibri Light" panose="020F0302020204030204" pitchFamily="34" charset="0"/>
              </a:rPr>
              <a:t>Produced by spaces between carbonate crystals</a:t>
            </a:r>
          </a:p>
          <a:p>
            <a:endParaRPr lang="en-GB" sz="1600" b="1" i="1" dirty="0">
              <a:latin typeface="Calibri Light" panose="020F0302020204030204" pitchFamily="34" charset="0"/>
            </a:endParaRPr>
          </a:p>
          <a:p>
            <a:endParaRPr lang="en-GB" sz="1600" b="1" i="1" dirty="0">
              <a:latin typeface="Calibri Light" panose="020F0302020204030204" pitchFamily="34" charset="0"/>
            </a:endParaRPr>
          </a:p>
          <a:p>
            <a:endParaRPr lang="en-GB" sz="1600" b="1" i="1" dirty="0">
              <a:latin typeface="Calibri Light" panose="020F0302020204030204" pitchFamily="34" charset="0"/>
            </a:endParaRPr>
          </a:p>
          <a:p>
            <a:r>
              <a:rPr lang="en-GB" sz="1600" b="1" i="1" dirty="0" err="1">
                <a:latin typeface="Calibri Light" panose="020F0302020204030204" pitchFamily="34" charset="0"/>
              </a:rPr>
              <a:t>Moldic</a:t>
            </a:r>
            <a:r>
              <a:rPr lang="en-GB" sz="1600" b="1" i="1" dirty="0">
                <a:latin typeface="Calibri Light" panose="020F0302020204030204" pitchFamily="34" charset="0"/>
              </a:rPr>
              <a:t> porosity</a:t>
            </a:r>
          </a:p>
          <a:p>
            <a:r>
              <a:rPr lang="en-GB" sz="1600" dirty="0">
                <a:latin typeface="Calibri Light" panose="020F0302020204030204" pitchFamily="34" charset="0"/>
              </a:rPr>
              <a:t>Pores created by the dissolution of shells etc.</a:t>
            </a:r>
          </a:p>
        </p:txBody>
      </p:sp>
      <p:sp>
        <p:nvSpPr>
          <p:cNvPr id="10" name="TextBox 9"/>
          <p:cNvSpPr txBox="1"/>
          <p:nvPr/>
        </p:nvSpPr>
        <p:spPr>
          <a:xfrm>
            <a:off x="2690869" y="1573641"/>
            <a:ext cx="1169551" cy="4702775"/>
          </a:xfrm>
          <a:prstGeom prst="rect">
            <a:avLst/>
          </a:prstGeom>
          <a:noFill/>
        </p:spPr>
        <p:txBody>
          <a:bodyPr vert="vert270" wrap="square" rtlCol="0">
            <a:spAutoFit/>
          </a:bodyPr>
          <a:lstStyle/>
          <a:p>
            <a:pPr algn="ctr"/>
            <a:endParaRPr lang="en-GB" sz="1600" b="1" dirty="0">
              <a:latin typeface="Calibri Light" panose="020F0302020204030204" pitchFamily="34" charset="0"/>
            </a:endParaRPr>
          </a:p>
          <a:p>
            <a:pPr algn="ctr"/>
            <a:endParaRPr lang="en-GB" sz="1600" b="1" dirty="0">
              <a:latin typeface="Calibri Light" panose="020F0302020204030204" pitchFamily="34" charset="0"/>
            </a:endParaRPr>
          </a:p>
          <a:p>
            <a:pPr algn="ctr"/>
            <a:r>
              <a:rPr lang="en-GB" sz="1600" b="1" dirty="0">
                <a:latin typeface="Calibri Light" panose="020F0302020204030204" pitchFamily="34" charset="0"/>
              </a:rPr>
              <a:t>Secondary porosity                    Primary porosity</a:t>
            </a:r>
          </a:p>
          <a:p>
            <a:pPr algn="ctr"/>
            <a:r>
              <a:rPr lang="en-GB" sz="1600" b="1" dirty="0">
                <a:latin typeface="Calibri Light" panose="020F0302020204030204" pitchFamily="34" charset="0"/>
              </a:rPr>
              <a:t>  </a:t>
            </a:r>
          </a:p>
        </p:txBody>
      </p:sp>
      <p:sp>
        <p:nvSpPr>
          <p:cNvPr id="2" name="Slide Number Placeholder 1"/>
          <p:cNvSpPr>
            <a:spLocks noGrp="1"/>
          </p:cNvSpPr>
          <p:nvPr>
            <p:ph type="sldNum" sz="quarter" idx="12"/>
          </p:nvPr>
        </p:nvSpPr>
        <p:spPr/>
        <p:txBody>
          <a:bodyPr/>
          <a:lstStyle/>
          <a:p>
            <a:pPr>
              <a:defRPr/>
            </a:pPr>
            <a:fld id="{1E55ACE2-D503-4A4F-997C-60F52754BF56}" type="slidenum">
              <a:rPr lang="en-GB" smtClean="0"/>
              <a:pPr>
                <a:defRPr/>
              </a:pPr>
              <a:t>10</a:t>
            </a:fld>
            <a:endParaRPr lang="en-GB"/>
          </a:p>
        </p:txBody>
      </p:sp>
      <p:pic>
        <p:nvPicPr>
          <p:cNvPr id="11" name="Picture 10">
            <a:extLst>
              <a:ext uri="{FF2B5EF4-FFF2-40B4-BE49-F238E27FC236}">
                <a16:creationId xmlns:a16="http://schemas.microsoft.com/office/drawing/2014/main" id="{41F322EE-7E59-8E0E-E3FA-9DD04E96A4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0095" y="6248400"/>
            <a:ext cx="4123809" cy="466667"/>
          </a:xfrm>
          <a:prstGeom prst="rect">
            <a:avLst/>
          </a:prstGeom>
        </p:spPr>
      </p:pic>
    </p:spTree>
    <p:extLst>
      <p:ext uri="{BB962C8B-B14F-4D97-AF65-F5344CB8AC3E}">
        <p14:creationId xmlns:p14="http://schemas.microsoft.com/office/powerpoint/2010/main" val="2182119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46EA1-18DD-CA2B-E52C-1EFF89FA219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B97AA5-9BF3-7014-E012-8D62AC983E7D}"/>
              </a:ext>
            </a:extLst>
          </p:cNvPr>
          <p:cNvSpPr>
            <a:spLocks noGrp="1"/>
          </p:cNvSpPr>
          <p:nvPr>
            <p:ph type="sldNum" sz="quarter" idx="12"/>
          </p:nvPr>
        </p:nvSpPr>
        <p:spPr/>
        <p:txBody>
          <a:bodyPr/>
          <a:lstStyle/>
          <a:p>
            <a:pPr>
              <a:defRPr/>
            </a:pPr>
            <a:fld id="{1EE8BC93-6EA8-42CE-9005-61FA1EC0D146}" type="slidenum">
              <a:rPr lang="en-GB" smtClean="0"/>
              <a:pPr>
                <a:defRPr/>
              </a:pPr>
              <a:t>11</a:t>
            </a:fld>
            <a:endParaRPr lang="en-GB"/>
          </a:p>
        </p:txBody>
      </p:sp>
      <p:pic>
        <p:nvPicPr>
          <p:cNvPr id="3" name="Picture 2">
            <a:extLst>
              <a:ext uri="{FF2B5EF4-FFF2-40B4-BE49-F238E27FC236}">
                <a16:creationId xmlns:a16="http://schemas.microsoft.com/office/drawing/2014/main" id="{923AC74C-27E0-5B60-C640-ED99E379A5E9}"/>
              </a:ext>
            </a:extLst>
          </p:cNvPr>
          <p:cNvPicPr>
            <a:picLocks noChangeAspect="1"/>
          </p:cNvPicPr>
          <p:nvPr/>
        </p:nvPicPr>
        <p:blipFill>
          <a:blip r:embed="rId2"/>
          <a:stretch>
            <a:fillRect/>
          </a:stretch>
        </p:blipFill>
        <p:spPr>
          <a:xfrm>
            <a:off x="573808" y="1531604"/>
            <a:ext cx="7884392" cy="4652363"/>
          </a:xfrm>
          <a:prstGeom prst="rect">
            <a:avLst/>
          </a:prstGeom>
        </p:spPr>
      </p:pic>
      <p:sp>
        <p:nvSpPr>
          <p:cNvPr id="4" name="Title 1">
            <a:extLst>
              <a:ext uri="{FF2B5EF4-FFF2-40B4-BE49-F238E27FC236}">
                <a16:creationId xmlns:a16="http://schemas.microsoft.com/office/drawing/2014/main" id="{68D26096-C9CC-5FDD-1742-66103C094A2E}"/>
              </a:ext>
            </a:extLst>
          </p:cNvPr>
          <p:cNvSpPr txBox="1">
            <a:spLocks/>
          </p:cNvSpPr>
          <p:nvPr/>
        </p:nvSpPr>
        <p:spPr bwMode="auto">
          <a:xfrm>
            <a:off x="252488" y="260648"/>
            <a:ext cx="8712000" cy="1152000"/>
          </a:xfrm>
          <a:prstGeom prst="rect">
            <a:avLst/>
          </a:prstGeom>
          <a:solidFill>
            <a:schemeClr val="accent2"/>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800" kern="0" dirty="0">
                <a:solidFill>
                  <a:schemeClr val="bg1"/>
                </a:solidFill>
              </a:rPr>
              <a:t>Limestone rock name</a:t>
            </a:r>
          </a:p>
          <a:p>
            <a:r>
              <a:rPr lang="en-US" sz="2000" i="1" dirty="0">
                <a:solidFill>
                  <a:schemeClr val="bg1"/>
                </a:solidFill>
              </a:rPr>
              <a:t>Dunham Classification for Limestones</a:t>
            </a:r>
            <a:br>
              <a:rPr lang="en-US" sz="2000" i="1" kern="0" dirty="0">
                <a:solidFill>
                  <a:schemeClr val="bg1"/>
                </a:solidFill>
                <a:latin typeface="+mn-lt"/>
              </a:rPr>
            </a:br>
            <a:endParaRPr lang="en-GB" sz="2000" kern="0" dirty="0">
              <a:solidFill>
                <a:schemeClr val="bg1"/>
              </a:solidFill>
            </a:endParaRPr>
          </a:p>
        </p:txBody>
      </p:sp>
      <p:pic>
        <p:nvPicPr>
          <p:cNvPr id="6" name="Picture 5">
            <a:extLst>
              <a:ext uri="{FF2B5EF4-FFF2-40B4-BE49-F238E27FC236}">
                <a16:creationId xmlns:a16="http://schemas.microsoft.com/office/drawing/2014/main" id="{4598D20F-5371-2ABE-FC51-0D1828F57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095" y="6248400"/>
            <a:ext cx="4123809" cy="466667"/>
          </a:xfrm>
          <a:prstGeom prst="rect">
            <a:avLst/>
          </a:prstGeom>
        </p:spPr>
      </p:pic>
    </p:spTree>
    <p:extLst>
      <p:ext uri="{BB962C8B-B14F-4D97-AF65-F5344CB8AC3E}">
        <p14:creationId xmlns:p14="http://schemas.microsoft.com/office/powerpoint/2010/main" val="2905755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12C5D-20C1-A887-A12D-7B42A55B517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59A657-AEDA-A7B4-2416-2E63A6F26AC1}"/>
              </a:ext>
            </a:extLst>
          </p:cNvPr>
          <p:cNvSpPr>
            <a:spLocks noGrp="1"/>
          </p:cNvSpPr>
          <p:nvPr>
            <p:ph type="sldNum" sz="quarter" idx="12"/>
          </p:nvPr>
        </p:nvSpPr>
        <p:spPr/>
        <p:txBody>
          <a:bodyPr/>
          <a:lstStyle/>
          <a:p>
            <a:pPr>
              <a:defRPr/>
            </a:pPr>
            <a:fld id="{1EE8BC93-6EA8-42CE-9005-61FA1EC0D146}" type="slidenum">
              <a:rPr lang="en-GB" smtClean="0"/>
              <a:pPr>
                <a:defRPr/>
              </a:pPr>
              <a:t>12</a:t>
            </a:fld>
            <a:endParaRPr lang="en-GB"/>
          </a:p>
        </p:txBody>
      </p:sp>
      <p:sp>
        <p:nvSpPr>
          <p:cNvPr id="4" name="Title 1">
            <a:extLst>
              <a:ext uri="{FF2B5EF4-FFF2-40B4-BE49-F238E27FC236}">
                <a16:creationId xmlns:a16="http://schemas.microsoft.com/office/drawing/2014/main" id="{C75D1354-DE7C-9A7C-D710-2FB713222EA4}"/>
              </a:ext>
            </a:extLst>
          </p:cNvPr>
          <p:cNvSpPr txBox="1">
            <a:spLocks/>
          </p:cNvSpPr>
          <p:nvPr/>
        </p:nvSpPr>
        <p:spPr bwMode="auto">
          <a:xfrm>
            <a:off x="252488" y="260648"/>
            <a:ext cx="8712000" cy="1152000"/>
          </a:xfrm>
          <a:prstGeom prst="rect">
            <a:avLst/>
          </a:prstGeom>
          <a:solidFill>
            <a:schemeClr val="accent2"/>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endParaRPr lang="en-US" sz="2800" kern="0" dirty="0">
              <a:solidFill>
                <a:schemeClr val="bg1"/>
              </a:solidFill>
            </a:endParaRPr>
          </a:p>
          <a:p>
            <a:r>
              <a:rPr lang="en-US" sz="2800" kern="0" dirty="0">
                <a:solidFill>
                  <a:schemeClr val="bg1"/>
                </a:solidFill>
              </a:rPr>
              <a:t>Limestone classification practical</a:t>
            </a:r>
          </a:p>
          <a:p>
            <a:br>
              <a:rPr lang="en-US" sz="2000" i="1" kern="0" dirty="0">
                <a:solidFill>
                  <a:schemeClr val="bg1"/>
                </a:solidFill>
                <a:latin typeface="+mn-lt"/>
              </a:rPr>
            </a:br>
            <a:endParaRPr lang="en-GB" sz="2000" kern="0" dirty="0">
              <a:solidFill>
                <a:schemeClr val="bg1"/>
              </a:solidFill>
            </a:endParaRPr>
          </a:p>
        </p:txBody>
      </p:sp>
      <p:pic>
        <p:nvPicPr>
          <p:cNvPr id="5" name="Picture 4">
            <a:extLst>
              <a:ext uri="{FF2B5EF4-FFF2-40B4-BE49-F238E27FC236}">
                <a16:creationId xmlns:a16="http://schemas.microsoft.com/office/drawing/2014/main" id="{1F5E12CA-F79C-9E4E-1D80-DF30D8A0D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095" y="6248400"/>
            <a:ext cx="4123809" cy="466667"/>
          </a:xfrm>
          <a:prstGeom prst="rect">
            <a:avLst/>
          </a:prstGeom>
        </p:spPr>
      </p:pic>
    </p:spTree>
    <p:extLst>
      <p:ext uri="{BB962C8B-B14F-4D97-AF65-F5344CB8AC3E}">
        <p14:creationId xmlns:p14="http://schemas.microsoft.com/office/powerpoint/2010/main" val="1326972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23E06-6938-3164-BE9A-D42F3DE5FD9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92DD0F1-2CA8-A065-594B-6B56809A3E04}"/>
              </a:ext>
            </a:extLst>
          </p:cNvPr>
          <p:cNvSpPr txBox="1">
            <a:spLocks/>
          </p:cNvSpPr>
          <p:nvPr/>
        </p:nvSpPr>
        <p:spPr bwMode="auto">
          <a:xfrm>
            <a:off x="251520" y="260648"/>
            <a:ext cx="8712000" cy="1152000"/>
          </a:xfrm>
          <a:prstGeom prst="rect">
            <a:avLst/>
          </a:prstGeom>
          <a:solidFill>
            <a:schemeClr val="accent2"/>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endParaRPr lang="en-US" sz="2800" kern="0" dirty="0">
              <a:solidFill>
                <a:schemeClr val="bg1"/>
              </a:solidFill>
            </a:endParaRPr>
          </a:p>
          <a:p>
            <a:r>
              <a:rPr lang="en-US" sz="2800" kern="0" dirty="0">
                <a:solidFill>
                  <a:schemeClr val="bg1"/>
                </a:solidFill>
              </a:rPr>
              <a:t>B) Limestone uses, extraction &amp; environmental impacts</a:t>
            </a:r>
          </a:p>
          <a:p>
            <a:br>
              <a:rPr lang="en-US" sz="2000" i="1" kern="0" dirty="0">
                <a:solidFill>
                  <a:schemeClr val="bg1"/>
                </a:solidFill>
                <a:latin typeface="+mn-lt"/>
              </a:rPr>
            </a:br>
            <a:endParaRPr lang="en-GB" sz="2000" kern="0" dirty="0">
              <a:solidFill>
                <a:schemeClr val="bg1"/>
              </a:solidFill>
            </a:endParaRPr>
          </a:p>
        </p:txBody>
      </p:sp>
      <p:sp>
        <p:nvSpPr>
          <p:cNvPr id="7" name="Slide Number Placeholder 6">
            <a:extLst>
              <a:ext uri="{FF2B5EF4-FFF2-40B4-BE49-F238E27FC236}">
                <a16:creationId xmlns:a16="http://schemas.microsoft.com/office/drawing/2014/main" id="{D4C1A2DF-9DE5-1F49-5CBD-302EE84EB02C}"/>
              </a:ext>
            </a:extLst>
          </p:cNvPr>
          <p:cNvSpPr>
            <a:spLocks noGrp="1"/>
          </p:cNvSpPr>
          <p:nvPr>
            <p:ph type="sldNum" sz="quarter" idx="12"/>
          </p:nvPr>
        </p:nvSpPr>
        <p:spPr/>
        <p:txBody>
          <a:bodyPr/>
          <a:lstStyle/>
          <a:p>
            <a:pPr>
              <a:defRPr/>
            </a:pPr>
            <a:fld id="{688D8D0C-77DC-4453-ABD1-6153D5EBFC67}" type="slidenum">
              <a:rPr lang="en-GB" smtClean="0"/>
              <a:pPr>
                <a:defRPr/>
              </a:pPr>
              <a:t>13</a:t>
            </a:fld>
            <a:endParaRPr lang="en-GB" dirty="0"/>
          </a:p>
        </p:txBody>
      </p:sp>
      <p:pic>
        <p:nvPicPr>
          <p:cNvPr id="3" name="Picture 2">
            <a:extLst>
              <a:ext uri="{FF2B5EF4-FFF2-40B4-BE49-F238E27FC236}">
                <a16:creationId xmlns:a16="http://schemas.microsoft.com/office/drawing/2014/main" id="{5DC75B36-409F-857E-9FBA-B2AB7BA7D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095" y="6248400"/>
            <a:ext cx="4123809" cy="466667"/>
          </a:xfrm>
          <a:prstGeom prst="rect">
            <a:avLst/>
          </a:prstGeom>
        </p:spPr>
      </p:pic>
      <p:sp>
        <p:nvSpPr>
          <p:cNvPr id="2" name="TextBox 1">
            <a:extLst>
              <a:ext uri="{FF2B5EF4-FFF2-40B4-BE49-F238E27FC236}">
                <a16:creationId xmlns:a16="http://schemas.microsoft.com/office/drawing/2014/main" id="{041D5176-B470-5CC3-51E2-9E208A847A72}"/>
              </a:ext>
            </a:extLst>
          </p:cNvPr>
          <p:cNvSpPr txBox="1"/>
          <p:nvPr/>
        </p:nvSpPr>
        <p:spPr>
          <a:xfrm>
            <a:off x="2979752" y="1753032"/>
            <a:ext cx="3654152" cy="2677656"/>
          </a:xfrm>
          <a:prstGeom prst="rect">
            <a:avLst/>
          </a:prstGeom>
          <a:noFill/>
        </p:spPr>
        <p:txBody>
          <a:bodyPr wrap="square">
            <a:spAutoFit/>
          </a:bodyPr>
          <a:lstStyle/>
          <a:p>
            <a:pPr marL="342900" lvl="0" indent="-342900">
              <a:buFont typeface="Arial" panose="020B0604020202020204" pitchFamily="34" charset="0"/>
              <a:buChar char="•"/>
            </a:pPr>
            <a:r>
              <a:rPr lang="en-US" sz="2400" i="0" dirty="0">
                <a:latin typeface="+mn-lt"/>
              </a:rPr>
              <a:t>Limestone uses</a:t>
            </a:r>
          </a:p>
          <a:p>
            <a:pPr marL="342900" lvl="0" indent="-342900">
              <a:buFont typeface="Arial" panose="020B0604020202020204" pitchFamily="34" charset="0"/>
              <a:buChar char="•"/>
            </a:pPr>
            <a:endParaRPr lang="en-US" dirty="0">
              <a:latin typeface="+mn-lt"/>
            </a:endParaRPr>
          </a:p>
          <a:p>
            <a:pPr marL="342900" lvl="0" indent="-342900">
              <a:buFont typeface="Arial" panose="020B0604020202020204" pitchFamily="34" charset="0"/>
              <a:buChar char="•"/>
            </a:pPr>
            <a:r>
              <a:rPr lang="en-GB" sz="2400" i="0" dirty="0">
                <a:latin typeface="+mn-lt"/>
              </a:rPr>
              <a:t>Global market</a:t>
            </a:r>
            <a:endParaRPr lang="en-GB" sz="2400" i="0" dirty="0"/>
          </a:p>
          <a:p>
            <a:pPr marL="342900" lvl="0" indent="-342900">
              <a:buFont typeface="Arial" panose="020B0604020202020204" pitchFamily="34" charset="0"/>
              <a:buChar char="•"/>
            </a:pPr>
            <a:endParaRPr lang="en-GB" sz="2400" i="0" dirty="0"/>
          </a:p>
          <a:p>
            <a:pPr marL="342900" lvl="0" indent="-342900">
              <a:buFont typeface="Arial" panose="020B0604020202020204" pitchFamily="34" charset="0"/>
              <a:buChar char="•"/>
            </a:pPr>
            <a:r>
              <a:rPr lang="en-GB" sz="2400" i="0" dirty="0">
                <a:latin typeface="+mn-lt"/>
              </a:rPr>
              <a:t>Limestone extraction</a:t>
            </a:r>
            <a:endParaRPr lang="en-GB" sz="2400" i="0" dirty="0"/>
          </a:p>
          <a:p>
            <a:pPr marL="342900" lvl="0" indent="-342900">
              <a:buFont typeface="Arial" panose="020B0604020202020204" pitchFamily="34" charset="0"/>
              <a:buChar char="•"/>
            </a:pPr>
            <a:endParaRPr lang="en-GB" sz="2400" i="0" dirty="0"/>
          </a:p>
          <a:p>
            <a:pPr marL="342900" lvl="0" indent="-342900">
              <a:buFont typeface="Arial" panose="020B0604020202020204" pitchFamily="34" charset="0"/>
              <a:buChar char="•"/>
            </a:pPr>
            <a:r>
              <a:rPr lang="en-GB" sz="2400" i="0" dirty="0"/>
              <a:t>Environmental impacts</a:t>
            </a:r>
          </a:p>
        </p:txBody>
      </p:sp>
    </p:spTree>
    <p:extLst>
      <p:ext uri="{BB962C8B-B14F-4D97-AF65-F5344CB8AC3E}">
        <p14:creationId xmlns:p14="http://schemas.microsoft.com/office/powerpoint/2010/main" val="1123212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E4CBE4-B92E-4BD2-40AC-E97E9830F6C1}"/>
              </a:ext>
            </a:extLst>
          </p:cNvPr>
          <p:cNvSpPr txBox="1">
            <a:spLocks/>
          </p:cNvSpPr>
          <p:nvPr/>
        </p:nvSpPr>
        <p:spPr bwMode="auto">
          <a:xfrm>
            <a:off x="252488" y="260648"/>
            <a:ext cx="8712000" cy="1152000"/>
          </a:xfrm>
          <a:prstGeom prst="rect">
            <a:avLst/>
          </a:prstGeom>
          <a:solidFill>
            <a:schemeClr val="accent2"/>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800" kern="0" dirty="0">
                <a:solidFill>
                  <a:schemeClr val="bg1"/>
                </a:solidFill>
              </a:rPr>
              <a:t>Limestone uses</a:t>
            </a:r>
          </a:p>
        </p:txBody>
      </p:sp>
      <p:sp>
        <p:nvSpPr>
          <p:cNvPr id="4099" name="Rectangle 4"/>
          <p:cNvSpPr>
            <a:spLocks noGrp="1" noChangeArrowheads="1"/>
          </p:cNvSpPr>
          <p:nvPr>
            <p:ph type="body" sz="half" idx="2"/>
          </p:nvPr>
        </p:nvSpPr>
        <p:spPr>
          <a:xfrm>
            <a:off x="581611" y="1484784"/>
            <a:ext cx="8133375" cy="4764599"/>
          </a:xfrm>
        </p:spPr>
        <p:txBody>
          <a:bodyPr/>
          <a:lstStyle/>
          <a:p>
            <a:pPr marL="0" indent="0" eaLnBrk="1" hangingPunct="1">
              <a:buNone/>
            </a:pPr>
            <a:r>
              <a:rPr lang="en-US" sz="1800" i="1" dirty="0"/>
              <a:t>As whole or ground rock</a:t>
            </a:r>
          </a:p>
          <a:p>
            <a:pPr eaLnBrk="1" hangingPunct="1"/>
            <a:r>
              <a:rPr lang="en-US" sz="1800" dirty="0"/>
              <a:t>Building material: Beautiful, easily worked</a:t>
            </a:r>
          </a:p>
          <a:p>
            <a:pPr eaLnBrk="1" hangingPunct="1"/>
            <a:r>
              <a:rPr lang="en-US" sz="1800" dirty="0"/>
              <a:t>Iron and steel: Purify iron/steel by removing silica and creates slag</a:t>
            </a:r>
          </a:p>
          <a:p>
            <a:pPr eaLnBrk="1" hangingPunct="1"/>
            <a:r>
              <a:rPr lang="en-US" sz="1800" dirty="0"/>
              <a:t>Glass: Used as a stabilizer, increases durability and controls glass viscosity</a:t>
            </a:r>
          </a:p>
          <a:p>
            <a:pPr eaLnBrk="1" hangingPunct="1"/>
            <a:r>
              <a:rPr lang="en-US" sz="1800" dirty="0"/>
              <a:t>Environmental remediation: neutralization of chemical waste</a:t>
            </a:r>
          </a:p>
          <a:p>
            <a:pPr eaLnBrk="1" hangingPunct="1"/>
            <a:r>
              <a:rPr lang="en-US" sz="1800" dirty="0"/>
              <a:t>Agriculture/Soil: Balancing pH</a:t>
            </a:r>
          </a:p>
          <a:p>
            <a:pPr marL="0" indent="0" eaLnBrk="1" hangingPunct="1">
              <a:buNone/>
            </a:pPr>
            <a:r>
              <a:rPr lang="en-US" sz="1800" i="1" dirty="0"/>
              <a:t>As processed material</a:t>
            </a:r>
          </a:p>
          <a:p>
            <a:pPr eaLnBrk="1" hangingPunct="1"/>
            <a:r>
              <a:rPr lang="en-US" sz="1800" dirty="0"/>
              <a:t>Cement/concrete: Essential for building and infrastructure</a:t>
            </a:r>
          </a:p>
          <a:p>
            <a:pPr marL="0" indent="0" eaLnBrk="1" hangingPunct="1">
              <a:buNone/>
            </a:pPr>
            <a:r>
              <a:rPr lang="en-US" sz="1800" i="1" dirty="0">
                <a:solidFill>
                  <a:schemeClr val="bg1">
                    <a:lumMod val="75000"/>
                  </a:schemeClr>
                </a:solidFill>
              </a:rPr>
              <a:t>As Storage</a:t>
            </a:r>
          </a:p>
          <a:p>
            <a:pPr eaLnBrk="1" hangingPunct="1"/>
            <a:r>
              <a:rPr lang="en-US" sz="1800" dirty="0">
                <a:solidFill>
                  <a:schemeClr val="bg1">
                    <a:lumMod val="75000"/>
                  </a:schemeClr>
                </a:solidFill>
              </a:rPr>
              <a:t>Oil/water industry: Useful reservoir rocks because they often have high porosity and permeability </a:t>
            </a:r>
          </a:p>
          <a:p>
            <a:pPr eaLnBrk="1" hangingPunct="1"/>
            <a:r>
              <a:rPr lang="en-US" sz="1800" i="1" dirty="0">
                <a:solidFill>
                  <a:schemeClr val="bg1">
                    <a:lumMod val="75000"/>
                  </a:schemeClr>
                </a:solidFill>
              </a:rPr>
              <a:t>Understanding the past</a:t>
            </a:r>
          </a:p>
          <a:p>
            <a:pPr eaLnBrk="1" hangingPunct="1"/>
            <a:r>
              <a:rPr lang="en-US" sz="1800" dirty="0">
                <a:solidFill>
                  <a:schemeClr val="bg1">
                    <a:lumMod val="75000"/>
                  </a:schemeClr>
                </a:solidFill>
              </a:rPr>
              <a:t>Palaeoenvironment and evolution: Depositional settings, diagenetic processes, past life</a:t>
            </a:r>
          </a:p>
        </p:txBody>
      </p:sp>
      <p:sp>
        <p:nvSpPr>
          <p:cNvPr id="9" name="Rectangle 8"/>
          <p:cNvSpPr/>
          <p:nvPr/>
        </p:nvSpPr>
        <p:spPr>
          <a:xfrm>
            <a:off x="6858000" y="5943600"/>
            <a:ext cx="1850423" cy="276999"/>
          </a:xfrm>
          <a:prstGeom prst="rect">
            <a:avLst/>
          </a:prstGeom>
        </p:spPr>
        <p:txBody>
          <a:bodyPr wrap="square">
            <a:spAutoFit/>
          </a:bodyPr>
          <a:lstStyle/>
          <a:p>
            <a:endParaRPr lang="en-GB" sz="1200" dirty="0"/>
          </a:p>
        </p:txBody>
      </p:sp>
      <p:sp>
        <p:nvSpPr>
          <p:cNvPr id="2" name="Slide Number Placeholder 1"/>
          <p:cNvSpPr>
            <a:spLocks noGrp="1"/>
          </p:cNvSpPr>
          <p:nvPr>
            <p:ph type="sldNum" sz="quarter" idx="12"/>
          </p:nvPr>
        </p:nvSpPr>
        <p:spPr/>
        <p:txBody>
          <a:bodyPr/>
          <a:lstStyle/>
          <a:p>
            <a:pPr>
              <a:defRPr/>
            </a:pPr>
            <a:fld id="{688D8D0C-77DC-4453-ABD1-6153D5EBFC67}" type="slidenum">
              <a:rPr lang="en-GB" smtClean="0"/>
              <a:pPr>
                <a:defRPr/>
              </a:pPr>
              <a:t>14</a:t>
            </a:fld>
            <a:endParaRPr lang="en-GB"/>
          </a:p>
        </p:txBody>
      </p:sp>
      <p:pic>
        <p:nvPicPr>
          <p:cNvPr id="5" name="Picture 4">
            <a:extLst>
              <a:ext uri="{FF2B5EF4-FFF2-40B4-BE49-F238E27FC236}">
                <a16:creationId xmlns:a16="http://schemas.microsoft.com/office/drawing/2014/main" id="{C1C065A8-8A51-5F26-17DA-82F6F531A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095" y="6248400"/>
            <a:ext cx="4123809" cy="466667"/>
          </a:xfrm>
          <a:prstGeom prst="rect">
            <a:avLst/>
          </a:prstGeom>
        </p:spPr>
      </p:pic>
    </p:spTree>
    <p:extLst>
      <p:ext uri="{BB962C8B-B14F-4D97-AF65-F5344CB8AC3E}">
        <p14:creationId xmlns:p14="http://schemas.microsoft.com/office/powerpoint/2010/main" val="2930274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6A7C1-75ED-3216-6177-6F79BE9BB74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8201CBE-3992-4DED-C4FA-8ECCA7D64385}"/>
              </a:ext>
            </a:extLst>
          </p:cNvPr>
          <p:cNvSpPr txBox="1">
            <a:spLocks/>
          </p:cNvSpPr>
          <p:nvPr/>
        </p:nvSpPr>
        <p:spPr bwMode="auto">
          <a:xfrm>
            <a:off x="252488" y="260648"/>
            <a:ext cx="8712000" cy="1152000"/>
          </a:xfrm>
          <a:prstGeom prst="rect">
            <a:avLst/>
          </a:prstGeom>
          <a:solidFill>
            <a:schemeClr val="accent2"/>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800" kern="0" dirty="0">
                <a:solidFill>
                  <a:schemeClr val="bg1"/>
                </a:solidFill>
              </a:rPr>
              <a:t>Limestone uses </a:t>
            </a:r>
            <a:r>
              <a:rPr lang="en-US" sz="2800" i="1" kern="0" dirty="0">
                <a:solidFill>
                  <a:schemeClr val="bg1"/>
                </a:solidFill>
              </a:rPr>
              <a:t>– global and UK market</a:t>
            </a:r>
          </a:p>
        </p:txBody>
      </p:sp>
      <p:sp>
        <p:nvSpPr>
          <p:cNvPr id="4099" name="Rectangle 4">
            <a:extLst>
              <a:ext uri="{FF2B5EF4-FFF2-40B4-BE49-F238E27FC236}">
                <a16:creationId xmlns:a16="http://schemas.microsoft.com/office/drawing/2014/main" id="{0F4A43D9-CCF0-5E30-E316-28F099ABA6C8}"/>
              </a:ext>
            </a:extLst>
          </p:cNvPr>
          <p:cNvSpPr>
            <a:spLocks noGrp="1" noChangeArrowheads="1"/>
          </p:cNvSpPr>
          <p:nvPr>
            <p:ph type="body" sz="half" idx="2"/>
          </p:nvPr>
        </p:nvSpPr>
        <p:spPr>
          <a:xfrm>
            <a:off x="252488" y="1556793"/>
            <a:ext cx="8712000" cy="4920208"/>
          </a:xfrm>
        </p:spPr>
        <p:txBody>
          <a:bodyPr/>
          <a:lstStyle/>
          <a:p>
            <a:pPr eaLnBrk="1" hangingPunct="1"/>
            <a:r>
              <a:rPr lang="en-GB" sz="1800" dirty="0"/>
              <a:t>The global Limestone market size is projected to grow to USD 106.36 Billion by 2029 </a:t>
            </a:r>
          </a:p>
          <a:p>
            <a:pPr eaLnBrk="1" hangingPunct="1"/>
            <a:r>
              <a:rPr lang="en-GB" sz="1800" dirty="0"/>
              <a:t>Production and consumption of limestone is led by North America, Europe, and Asia-Pacific, especially China and India.</a:t>
            </a:r>
          </a:p>
          <a:p>
            <a:pPr eaLnBrk="1" hangingPunct="1"/>
            <a:r>
              <a:rPr lang="en-GB" sz="1800" dirty="0"/>
              <a:t>The increasing demand is driven by water purification, steel manufacturing, soil conditioning, aggregates and cement/concrete because of rapid industrialization, infrastructure development, and urbanization.</a:t>
            </a:r>
          </a:p>
          <a:p>
            <a:pPr eaLnBrk="1" hangingPunct="1"/>
            <a:r>
              <a:rPr lang="en-GB" sz="1800" dirty="0"/>
              <a:t>All uses have complex environmental impacts including release of CO</a:t>
            </a:r>
            <a:r>
              <a:rPr lang="en-GB" sz="1800" baseline="-25000" dirty="0"/>
              <a:t>2</a:t>
            </a:r>
            <a:r>
              <a:rPr lang="en-GB" sz="1800" dirty="0"/>
              <a:t>, transport, additional chemicals used in industrial processes with waste product disposal challenges.</a:t>
            </a:r>
          </a:p>
          <a:p>
            <a:pPr marL="0" indent="0" eaLnBrk="1" hangingPunct="1">
              <a:buNone/>
            </a:pPr>
            <a:r>
              <a:rPr lang="en-GB" sz="1800" b="1" dirty="0"/>
              <a:t>Extraction of limestone:</a:t>
            </a:r>
          </a:p>
          <a:p>
            <a:pPr eaLnBrk="1" hangingPunct="1"/>
            <a:r>
              <a:rPr lang="en-GB" sz="1800" dirty="0"/>
              <a:t>All councils in the UK are required to work with their associated Mineral Planning Authority (MPA) to produce a Local Plan for exploitation of minerals in the area, whilst working with other UK MPAs (see examples in documents).</a:t>
            </a:r>
          </a:p>
          <a:p>
            <a:pPr eaLnBrk="1" hangingPunct="1"/>
            <a:r>
              <a:rPr lang="en-GB" sz="1800" dirty="0"/>
              <a:t>Minerals in this case is used to describe geological resources.</a:t>
            </a:r>
          </a:p>
          <a:p>
            <a:pPr eaLnBrk="1" hangingPunct="1"/>
            <a:endParaRPr lang="en-GB" sz="1800" dirty="0"/>
          </a:p>
          <a:p>
            <a:pPr eaLnBrk="1" hangingPunct="1"/>
            <a:endParaRPr lang="en-GB" sz="1800" dirty="0"/>
          </a:p>
          <a:p>
            <a:pPr eaLnBrk="1" hangingPunct="1"/>
            <a:endParaRPr lang="en-GB" sz="1800" dirty="0"/>
          </a:p>
          <a:p>
            <a:pPr eaLnBrk="1" hangingPunct="1"/>
            <a:endParaRPr lang="en-GB" sz="1800" dirty="0"/>
          </a:p>
          <a:p>
            <a:pPr eaLnBrk="1" hangingPunct="1"/>
            <a:endParaRPr lang="en-GB" sz="1800" dirty="0"/>
          </a:p>
          <a:p>
            <a:pPr eaLnBrk="1" hangingPunct="1"/>
            <a:endParaRPr lang="en-US" sz="1800" dirty="0"/>
          </a:p>
        </p:txBody>
      </p:sp>
      <p:sp>
        <p:nvSpPr>
          <p:cNvPr id="9" name="Rectangle 8">
            <a:extLst>
              <a:ext uri="{FF2B5EF4-FFF2-40B4-BE49-F238E27FC236}">
                <a16:creationId xmlns:a16="http://schemas.microsoft.com/office/drawing/2014/main" id="{5B835E14-F12E-7220-8351-F4221B4D7BF0}"/>
              </a:ext>
            </a:extLst>
          </p:cNvPr>
          <p:cNvSpPr/>
          <p:nvPr/>
        </p:nvSpPr>
        <p:spPr>
          <a:xfrm>
            <a:off x="6858000" y="5943600"/>
            <a:ext cx="1850423" cy="276999"/>
          </a:xfrm>
          <a:prstGeom prst="rect">
            <a:avLst/>
          </a:prstGeom>
        </p:spPr>
        <p:txBody>
          <a:bodyPr wrap="square">
            <a:spAutoFit/>
          </a:bodyPr>
          <a:lstStyle/>
          <a:p>
            <a:endParaRPr lang="en-GB" sz="1200" dirty="0"/>
          </a:p>
        </p:txBody>
      </p:sp>
      <p:sp>
        <p:nvSpPr>
          <p:cNvPr id="2" name="Slide Number Placeholder 1">
            <a:extLst>
              <a:ext uri="{FF2B5EF4-FFF2-40B4-BE49-F238E27FC236}">
                <a16:creationId xmlns:a16="http://schemas.microsoft.com/office/drawing/2014/main" id="{CF411C55-AAB2-9CF8-5D6B-1EAC1584D8F6}"/>
              </a:ext>
            </a:extLst>
          </p:cNvPr>
          <p:cNvSpPr>
            <a:spLocks noGrp="1"/>
          </p:cNvSpPr>
          <p:nvPr>
            <p:ph type="sldNum" sz="quarter" idx="12"/>
          </p:nvPr>
        </p:nvSpPr>
        <p:spPr/>
        <p:txBody>
          <a:bodyPr/>
          <a:lstStyle/>
          <a:p>
            <a:pPr>
              <a:defRPr/>
            </a:pPr>
            <a:fld id="{688D8D0C-77DC-4453-ABD1-6153D5EBFC67}" type="slidenum">
              <a:rPr lang="en-GB" smtClean="0"/>
              <a:pPr>
                <a:defRPr/>
              </a:pPr>
              <a:t>15</a:t>
            </a:fld>
            <a:endParaRPr lang="en-GB"/>
          </a:p>
        </p:txBody>
      </p:sp>
      <p:pic>
        <p:nvPicPr>
          <p:cNvPr id="5" name="Picture 4">
            <a:extLst>
              <a:ext uri="{FF2B5EF4-FFF2-40B4-BE49-F238E27FC236}">
                <a16:creationId xmlns:a16="http://schemas.microsoft.com/office/drawing/2014/main" id="{B6A3B3DF-6548-D26C-D614-BC092003C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095" y="6248400"/>
            <a:ext cx="4123809" cy="466667"/>
          </a:xfrm>
          <a:prstGeom prst="rect">
            <a:avLst/>
          </a:prstGeom>
        </p:spPr>
      </p:pic>
    </p:spTree>
    <p:extLst>
      <p:ext uri="{BB962C8B-B14F-4D97-AF65-F5344CB8AC3E}">
        <p14:creationId xmlns:p14="http://schemas.microsoft.com/office/powerpoint/2010/main" val="1872972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7C576-F0ED-49AA-7D62-C0AA30EB8AF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FCBFAA3-BC82-0B82-643B-91A81D1C6406}"/>
              </a:ext>
            </a:extLst>
          </p:cNvPr>
          <p:cNvSpPr txBox="1">
            <a:spLocks/>
          </p:cNvSpPr>
          <p:nvPr/>
        </p:nvSpPr>
        <p:spPr bwMode="auto">
          <a:xfrm>
            <a:off x="179512" y="260648"/>
            <a:ext cx="8568952" cy="1152000"/>
          </a:xfrm>
          <a:prstGeom prst="rect">
            <a:avLst/>
          </a:prstGeom>
          <a:solidFill>
            <a:schemeClr val="accent2"/>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800" kern="0" dirty="0">
                <a:solidFill>
                  <a:schemeClr val="bg1"/>
                </a:solidFill>
              </a:rPr>
              <a:t>Extraction of limestone </a:t>
            </a:r>
          </a:p>
          <a:p>
            <a:r>
              <a:rPr lang="en-US" sz="2000" i="1" kern="0" dirty="0">
                <a:solidFill>
                  <a:schemeClr val="bg1"/>
                </a:solidFill>
              </a:rPr>
              <a:t>Case study </a:t>
            </a:r>
            <a:r>
              <a:rPr lang="en-US" sz="2000" i="1" kern="0" dirty="0" err="1">
                <a:solidFill>
                  <a:schemeClr val="bg1"/>
                </a:solidFill>
              </a:rPr>
              <a:t>Halkyn</a:t>
            </a:r>
            <a:r>
              <a:rPr lang="en-US" sz="2000" i="1" kern="0" dirty="0">
                <a:solidFill>
                  <a:schemeClr val="bg1"/>
                </a:solidFill>
              </a:rPr>
              <a:t> Mountain (North Wales)</a:t>
            </a:r>
            <a:br>
              <a:rPr lang="en-US" sz="2000" i="1" kern="0" dirty="0">
                <a:solidFill>
                  <a:schemeClr val="bg1"/>
                </a:solidFill>
                <a:latin typeface="+mn-lt"/>
              </a:rPr>
            </a:br>
            <a:endParaRPr lang="en-GB" sz="2000" kern="0" dirty="0">
              <a:solidFill>
                <a:schemeClr val="bg1"/>
              </a:solidFill>
            </a:endParaRPr>
          </a:p>
        </p:txBody>
      </p:sp>
      <p:sp>
        <p:nvSpPr>
          <p:cNvPr id="4099" name="Rectangle 4">
            <a:extLst>
              <a:ext uri="{FF2B5EF4-FFF2-40B4-BE49-F238E27FC236}">
                <a16:creationId xmlns:a16="http://schemas.microsoft.com/office/drawing/2014/main" id="{BAC197A7-47D8-B221-A372-8999F1370FFD}"/>
              </a:ext>
            </a:extLst>
          </p:cNvPr>
          <p:cNvSpPr>
            <a:spLocks noGrp="1" noChangeArrowheads="1"/>
          </p:cNvSpPr>
          <p:nvPr>
            <p:ph type="body" sz="half" idx="2"/>
          </p:nvPr>
        </p:nvSpPr>
        <p:spPr>
          <a:xfrm>
            <a:off x="323528" y="4725144"/>
            <a:ext cx="8382877" cy="1901071"/>
          </a:xfrm>
        </p:spPr>
        <p:txBody>
          <a:bodyPr/>
          <a:lstStyle/>
          <a:p>
            <a:pPr marL="0" indent="0" eaLnBrk="1" hangingPunct="1">
              <a:buNone/>
            </a:pPr>
            <a:r>
              <a:rPr lang="en-GB" sz="1800" b="1" dirty="0"/>
              <a:t>Extraction Method:</a:t>
            </a:r>
          </a:p>
          <a:p>
            <a:pPr marL="0" indent="0" eaLnBrk="1" hangingPunct="1">
              <a:buNone/>
            </a:pPr>
            <a:r>
              <a:rPr lang="en-GB" sz="1800" dirty="0"/>
              <a:t>Open-pit Quarrying: The most common method, involving removing soil and vegetation to access underlying limestone deposits. Open-pit quarrying often uses bench formation, creating terraces within the quarry to facilitate extraction. </a:t>
            </a:r>
          </a:p>
          <a:p>
            <a:pPr eaLnBrk="1" hangingPunct="1"/>
            <a:endParaRPr lang="en-GB" sz="1800" dirty="0"/>
          </a:p>
          <a:p>
            <a:pPr marL="0" indent="0" eaLnBrk="1" hangingPunct="1">
              <a:buNone/>
            </a:pPr>
            <a:endParaRPr lang="en-GB" sz="1800" dirty="0"/>
          </a:p>
          <a:p>
            <a:pPr marL="0" indent="0" eaLnBrk="1" hangingPunct="1">
              <a:buNone/>
            </a:pPr>
            <a:endParaRPr lang="en-US" sz="1800" dirty="0"/>
          </a:p>
        </p:txBody>
      </p:sp>
      <p:sp>
        <p:nvSpPr>
          <p:cNvPr id="9" name="Rectangle 8">
            <a:extLst>
              <a:ext uri="{FF2B5EF4-FFF2-40B4-BE49-F238E27FC236}">
                <a16:creationId xmlns:a16="http://schemas.microsoft.com/office/drawing/2014/main" id="{BAFE2DFD-A167-49FB-8B85-68D8070FA29F}"/>
              </a:ext>
            </a:extLst>
          </p:cNvPr>
          <p:cNvSpPr/>
          <p:nvPr/>
        </p:nvSpPr>
        <p:spPr>
          <a:xfrm>
            <a:off x="6858000" y="5943600"/>
            <a:ext cx="1850423" cy="276999"/>
          </a:xfrm>
          <a:prstGeom prst="rect">
            <a:avLst/>
          </a:prstGeom>
        </p:spPr>
        <p:txBody>
          <a:bodyPr wrap="square">
            <a:spAutoFit/>
          </a:bodyPr>
          <a:lstStyle/>
          <a:p>
            <a:endParaRPr lang="en-GB" sz="1200" dirty="0"/>
          </a:p>
        </p:txBody>
      </p:sp>
      <p:sp>
        <p:nvSpPr>
          <p:cNvPr id="2" name="Slide Number Placeholder 1">
            <a:extLst>
              <a:ext uri="{FF2B5EF4-FFF2-40B4-BE49-F238E27FC236}">
                <a16:creationId xmlns:a16="http://schemas.microsoft.com/office/drawing/2014/main" id="{30093310-8169-5F60-AC37-9901C75AAB53}"/>
              </a:ext>
            </a:extLst>
          </p:cNvPr>
          <p:cNvSpPr>
            <a:spLocks noGrp="1"/>
          </p:cNvSpPr>
          <p:nvPr>
            <p:ph type="sldNum" sz="quarter" idx="12"/>
          </p:nvPr>
        </p:nvSpPr>
        <p:spPr/>
        <p:txBody>
          <a:bodyPr/>
          <a:lstStyle/>
          <a:p>
            <a:pPr>
              <a:defRPr/>
            </a:pPr>
            <a:fld id="{688D8D0C-77DC-4453-ABD1-6153D5EBFC67}" type="slidenum">
              <a:rPr lang="en-GB" smtClean="0"/>
              <a:pPr>
                <a:defRPr/>
              </a:pPr>
              <a:t>16</a:t>
            </a:fld>
            <a:endParaRPr lang="en-GB"/>
          </a:p>
        </p:txBody>
      </p:sp>
      <p:pic>
        <p:nvPicPr>
          <p:cNvPr id="4" name="Picture 3">
            <a:extLst>
              <a:ext uri="{FF2B5EF4-FFF2-40B4-BE49-F238E27FC236}">
                <a16:creationId xmlns:a16="http://schemas.microsoft.com/office/drawing/2014/main" id="{8256AFEC-8E6B-EC0B-B18E-939DE936A7BA}"/>
              </a:ext>
            </a:extLst>
          </p:cNvPr>
          <p:cNvPicPr>
            <a:picLocks noChangeAspect="1"/>
          </p:cNvPicPr>
          <p:nvPr/>
        </p:nvPicPr>
        <p:blipFill>
          <a:blip r:embed="rId3"/>
          <a:stretch>
            <a:fillRect/>
          </a:stretch>
        </p:blipFill>
        <p:spPr>
          <a:xfrm>
            <a:off x="9984" y="1484784"/>
            <a:ext cx="9144000" cy="2857500"/>
          </a:xfrm>
          <a:prstGeom prst="rect">
            <a:avLst/>
          </a:prstGeom>
        </p:spPr>
      </p:pic>
      <p:sp>
        <p:nvSpPr>
          <p:cNvPr id="6" name="TextBox 5">
            <a:extLst>
              <a:ext uri="{FF2B5EF4-FFF2-40B4-BE49-F238E27FC236}">
                <a16:creationId xmlns:a16="http://schemas.microsoft.com/office/drawing/2014/main" id="{0C8C407A-837D-2884-1497-CD294D138D84}"/>
              </a:ext>
            </a:extLst>
          </p:cNvPr>
          <p:cNvSpPr txBox="1"/>
          <p:nvPr/>
        </p:nvSpPr>
        <p:spPr>
          <a:xfrm>
            <a:off x="2455812" y="5942587"/>
            <a:ext cx="4084327" cy="307777"/>
          </a:xfrm>
          <a:prstGeom prst="rect">
            <a:avLst/>
          </a:prstGeom>
          <a:noFill/>
        </p:spPr>
        <p:txBody>
          <a:bodyPr wrap="square">
            <a:spAutoFit/>
          </a:bodyPr>
          <a:lstStyle/>
          <a:p>
            <a:r>
              <a:rPr lang="en-GB" sz="1400" dirty="0">
                <a:solidFill>
                  <a:srgbClr val="00B0F0"/>
                </a:solidFill>
                <a:latin typeface="Aptos" panose="020B0004020202020204" pitchFamily="34" charset="0"/>
                <a:hlinkClick r:id="rId4">
                  <a:extLst>
                    <a:ext uri="{A12FA001-AC4F-418D-AE19-62706E023703}">
                      <ahyp:hlinkClr xmlns:ahyp="http://schemas.microsoft.com/office/drawing/2018/hyperlinkcolor" val="tx"/>
                    </a:ext>
                  </a:extLst>
                </a:hlinkClick>
              </a:rPr>
              <a:t>https://www.halkynmountain.co.uk/limestone/</a:t>
            </a:r>
            <a:endParaRPr lang="en-GB" sz="1400" dirty="0">
              <a:solidFill>
                <a:srgbClr val="00B0F0"/>
              </a:solidFill>
              <a:latin typeface="Aptos" panose="020B0004020202020204" pitchFamily="34" charset="0"/>
            </a:endParaRPr>
          </a:p>
        </p:txBody>
      </p:sp>
      <p:pic>
        <p:nvPicPr>
          <p:cNvPr id="7" name="Picture 6">
            <a:extLst>
              <a:ext uri="{FF2B5EF4-FFF2-40B4-BE49-F238E27FC236}">
                <a16:creationId xmlns:a16="http://schemas.microsoft.com/office/drawing/2014/main" id="{E1128038-9957-12A1-3E10-F1CE44C1E7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095" y="6248400"/>
            <a:ext cx="4123809" cy="466667"/>
          </a:xfrm>
          <a:prstGeom prst="rect">
            <a:avLst/>
          </a:prstGeom>
        </p:spPr>
      </p:pic>
    </p:spTree>
    <p:extLst>
      <p:ext uri="{BB962C8B-B14F-4D97-AF65-F5344CB8AC3E}">
        <p14:creationId xmlns:p14="http://schemas.microsoft.com/office/powerpoint/2010/main" val="3250629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33BA5-BC68-5831-3328-072079BC9E3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F27F6F2-1BF5-B243-C185-6B03CC51C4FA}"/>
              </a:ext>
            </a:extLst>
          </p:cNvPr>
          <p:cNvSpPr txBox="1">
            <a:spLocks/>
          </p:cNvSpPr>
          <p:nvPr/>
        </p:nvSpPr>
        <p:spPr bwMode="auto">
          <a:xfrm>
            <a:off x="252488" y="260648"/>
            <a:ext cx="8712000" cy="1152000"/>
          </a:xfrm>
          <a:prstGeom prst="rect">
            <a:avLst/>
          </a:prstGeom>
          <a:solidFill>
            <a:schemeClr val="accent2"/>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800" kern="0" dirty="0">
                <a:solidFill>
                  <a:schemeClr val="bg1"/>
                </a:solidFill>
              </a:rPr>
              <a:t>Environmental impacts of limestone extraction</a:t>
            </a:r>
          </a:p>
          <a:p>
            <a:r>
              <a:rPr lang="en-US" sz="2000" i="1" kern="0" dirty="0">
                <a:solidFill>
                  <a:schemeClr val="bg1"/>
                </a:solidFill>
                <a:latin typeface="+mn-lt"/>
              </a:rPr>
              <a:t>Environmental impact assessment</a:t>
            </a:r>
            <a:br>
              <a:rPr lang="en-US" sz="2000" i="1" kern="0" dirty="0">
                <a:solidFill>
                  <a:schemeClr val="bg1"/>
                </a:solidFill>
                <a:latin typeface="+mn-lt"/>
              </a:rPr>
            </a:br>
            <a:endParaRPr lang="en-GB" sz="2000" kern="0" dirty="0">
              <a:solidFill>
                <a:schemeClr val="bg1"/>
              </a:solidFill>
            </a:endParaRPr>
          </a:p>
        </p:txBody>
      </p:sp>
      <p:sp>
        <p:nvSpPr>
          <p:cNvPr id="9" name="Rectangle 8">
            <a:extLst>
              <a:ext uri="{FF2B5EF4-FFF2-40B4-BE49-F238E27FC236}">
                <a16:creationId xmlns:a16="http://schemas.microsoft.com/office/drawing/2014/main" id="{E90755E5-7E86-543E-077A-22404C0FAD13}"/>
              </a:ext>
            </a:extLst>
          </p:cNvPr>
          <p:cNvSpPr/>
          <p:nvPr/>
        </p:nvSpPr>
        <p:spPr>
          <a:xfrm>
            <a:off x="6858000" y="5943600"/>
            <a:ext cx="1850423" cy="276999"/>
          </a:xfrm>
          <a:prstGeom prst="rect">
            <a:avLst/>
          </a:prstGeom>
        </p:spPr>
        <p:txBody>
          <a:bodyPr wrap="square">
            <a:spAutoFit/>
          </a:bodyPr>
          <a:lstStyle/>
          <a:p>
            <a:endParaRPr lang="en-GB" sz="1200" dirty="0"/>
          </a:p>
        </p:txBody>
      </p:sp>
      <p:sp>
        <p:nvSpPr>
          <p:cNvPr id="2" name="Slide Number Placeholder 1">
            <a:extLst>
              <a:ext uri="{FF2B5EF4-FFF2-40B4-BE49-F238E27FC236}">
                <a16:creationId xmlns:a16="http://schemas.microsoft.com/office/drawing/2014/main" id="{AB9B449A-D078-93AB-5E1A-60B0C3D4D54C}"/>
              </a:ext>
            </a:extLst>
          </p:cNvPr>
          <p:cNvSpPr>
            <a:spLocks noGrp="1"/>
          </p:cNvSpPr>
          <p:nvPr>
            <p:ph type="sldNum" sz="quarter" idx="12"/>
          </p:nvPr>
        </p:nvSpPr>
        <p:spPr/>
        <p:txBody>
          <a:bodyPr/>
          <a:lstStyle/>
          <a:p>
            <a:pPr>
              <a:defRPr/>
            </a:pPr>
            <a:fld id="{688D8D0C-77DC-4453-ABD1-6153D5EBFC67}" type="slidenum">
              <a:rPr lang="en-GB" smtClean="0"/>
              <a:pPr>
                <a:defRPr/>
              </a:pPr>
              <a:t>17</a:t>
            </a:fld>
            <a:endParaRPr lang="en-GB"/>
          </a:p>
        </p:txBody>
      </p:sp>
      <p:sp>
        <p:nvSpPr>
          <p:cNvPr id="6" name="Content Placeholder 2">
            <a:extLst>
              <a:ext uri="{FF2B5EF4-FFF2-40B4-BE49-F238E27FC236}">
                <a16:creationId xmlns:a16="http://schemas.microsoft.com/office/drawing/2014/main" id="{743E2805-8106-0518-B9D2-14E82D9C88D1}"/>
              </a:ext>
            </a:extLst>
          </p:cNvPr>
          <p:cNvSpPr txBox="1">
            <a:spLocks/>
          </p:cNvSpPr>
          <p:nvPr/>
        </p:nvSpPr>
        <p:spPr bwMode="auto">
          <a:xfrm>
            <a:off x="683568" y="1634316"/>
            <a:ext cx="7920880" cy="44477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lvl="1" indent="0">
              <a:spcBef>
                <a:spcPts val="0"/>
              </a:spcBef>
              <a:buNone/>
            </a:pPr>
            <a:r>
              <a:rPr lang="en-GB" sz="1800" kern="0" dirty="0"/>
              <a:t>A systematic process to identify the environmental significance of a building or industrial project – in this case limestone extraction.</a:t>
            </a:r>
          </a:p>
          <a:p>
            <a:pPr marL="0" lvl="1" indent="0">
              <a:spcBef>
                <a:spcPts val="0"/>
              </a:spcBef>
              <a:buNone/>
            </a:pPr>
            <a:endParaRPr lang="en-GB" sz="1800" kern="0" dirty="0"/>
          </a:p>
          <a:p>
            <a:pPr marL="0" lvl="1" indent="0">
              <a:spcBef>
                <a:spcPts val="0"/>
              </a:spcBef>
              <a:buNone/>
            </a:pPr>
            <a:r>
              <a:rPr lang="en-GB" sz="1800" kern="0" dirty="0"/>
              <a:t>The data collected should describe:</a:t>
            </a:r>
          </a:p>
          <a:p>
            <a:pPr marL="0" lvl="2" indent="0">
              <a:spcBef>
                <a:spcPts val="0"/>
              </a:spcBef>
              <a:buNone/>
            </a:pPr>
            <a:r>
              <a:rPr lang="en-GB" sz="1800" b="1" kern="0" dirty="0"/>
              <a:t>Impact:</a:t>
            </a:r>
          </a:p>
          <a:p>
            <a:pPr marL="342900" lvl="3" indent="-342900">
              <a:spcBef>
                <a:spcPts val="0"/>
              </a:spcBef>
            </a:pPr>
            <a:r>
              <a:rPr lang="en-GB" sz="1800" kern="0" dirty="0"/>
              <a:t>The direct and indirect effects of the proposed plans</a:t>
            </a:r>
          </a:p>
          <a:p>
            <a:pPr marL="342900" lvl="3" indent="-342900">
              <a:spcBef>
                <a:spcPts val="0"/>
              </a:spcBef>
            </a:pPr>
            <a:r>
              <a:rPr lang="en-GB" sz="1800" kern="0" dirty="0"/>
              <a:t>Magnitude of effects and cumulative impact</a:t>
            </a:r>
          </a:p>
          <a:p>
            <a:pPr marL="342900" lvl="3" indent="-342900">
              <a:spcBef>
                <a:spcPts val="0"/>
              </a:spcBef>
            </a:pPr>
            <a:r>
              <a:rPr lang="en-GB" sz="1800" kern="0" dirty="0"/>
              <a:t>Significance of impacts</a:t>
            </a:r>
          </a:p>
          <a:p>
            <a:pPr marL="342900" lvl="3" indent="-342900">
              <a:spcBef>
                <a:spcPts val="0"/>
              </a:spcBef>
            </a:pPr>
            <a:endParaRPr lang="en-GB" sz="1800" kern="0" dirty="0"/>
          </a:p>
          <a:p>
            <a:pPr marL="0" lvl="2" indent="0">
              <a:spcBef>
                <a:spcPts val="0"/>
              </a:spcBef>
              <a:buNone/>
            </a:pPr>
            <a:r>
              <a:rPr lang="en-GB" sz="1800" b="1" kern="0" dirty="0"/>
              <a:t>Spatial and temporal scope:</a:t>
            </a:r>
          </a:p>
          <a:p>
            <a:pPr marL="342900" lvl="3" indent="-342900">
              <a:spcBef>
                <a:spcPts val="0"/>
              </a:spcBef>
            </a:pPr>
            <a:r>
              <a:rPr lang="en-GB" sz="1800" kern="0" dirty="0"/>
              <a:t>The impacts on local and regional scales</a:t>
            </a:r>
          </a:p>
          <a:p>
            <a:pPr marL="342900" lvl="3" indent="-342900">
              <a:spcBef>
                <a:spcPts val="0"/>
              </a:spcBef>
            </a:pPr>
            <a:r>
              <a:rPr lang="en-GB" sz="1800" kern="0" dirty="0"/>
              <a:t>The timescales of effects on short, medium and long term</a:t>
            </a:r>
          </a:p>
          <a:p>
            <a:pPr marL="0" lvl="2" indent="0">
              <a:spcBef>
                <a:spcPts val="0"/>
              </a:spcBef>
              <a:buNone/>
            </a:pPr>
            <a:endParaRPr lang="en-GB" sz="1800" b="1" kern="0" dirty="0"/>
          </a:p>
          <a:p>
            <a:pPr marL="0" lvl="2" indent="0">
              <a:spcBef>
                <a:spcPts val="0"/>
              </a:spcBef>
              <a:buNone/>
            </a:pPr>
            <a:r>
              <a:rPr lang="en-GB" sz="1800" b="1" kern="0" dirty="0"/>
              <a:t>Rehabilitation plan</a:t>
            </a:r>
            <a:r>
              <a:rPr lang="en-GB" sz="1800" kern="0" dirty="0"/>
              <a:t>	</a:t>
            </a:r>
          </a:p>
        </p:txBody>
      </p:sp>
      <p:pic>
        <p:nvPicPr>
          <p:cNvPr id="7" name="Picture 6">
            <a:extLst>
              <a:ext uri="{FF2B5EF4-FFF2-40B4-BE49-F238E27FC236}">
                <a16:creationId xmlns:a16="http://schemas.microsoft.com/office/drawing/2014/main" id="{4AC650F9-6CB5-5E0D-E74A-4365D457D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095" y="6248400"/>
            <a:ext cx="4123809" cy="466667"/>
          </a:xfrm>
          <a:prstGeom prst="rect">
            <a:avLst/>
          </a:prstGeom>
        </p:spPr>
      </p:pic>
    </p:spTree>
    <p:extLst>
      <p:ext uri="{BB962C8B-B14F-4D97-AF65-F5344CB8AC3E}">
        <p14:creationId xmlns:p14="http://schemas.microsoft.com/office/powerpoint/2010/main" val="2779142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17C57-65BA-521A-3DDB-A7858F40BAE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7C3C952-503A-A787-78A7-6B32FCAB84DE}"/>
              </a:ext>
            </a:extLst>
          </p:cNvPr>
          <p:cNvSpPr txBox="1">
            <a:spLocks/>
          </p:cNvSpPr>
          <p:nvPr/>
        </p:nvSpPr>
        <p:spPr bwMode="auto">
          <a:xfrm>
            <a:off x="252488" y="260648"/>
            <a:ext cx="8712000" cy="1152000"/>
          </a:xfrm>
          <a:prstGeom prst="rect">
            <a:avLst/>
          </a:prstGeom>
          <a:solidFill>
            <a:schemeClr val="accent2"/>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800" kern="0" dirty="0">
                <a:solidFill>
                  <a:schemeClr val="bg1"/>
                </a:solidFill>
              </a:rPr>
              <a:t>Environmental impacts </a:t>
            </a:r>
            <a:r>
              <a:rPr lang="en-US" sz="2800" kern="0">
                <a:solidFill>
                  <a:schemeClr val="bg1"/>
                </a:solidFill>
              </a:rPr>
              <a:t>Assessment practical</a:t>
            </a:r>
            <a:endParaRPr lang="en-US" sz="2800" kern="0" dirty="0">
              <a:solidFill>
                <a:schemeClr val="bg1"/>
              </a:solidFill>
            </a:endParaRPr>
          </a:p>
          <a:p>
            <a:endParaRPr lang="en-GB" sz="2000" i="1" kern="0" dirty="0">
              <a:solidFill>
                <a:schemeClr val="bg1"/>
              </a:solidFill>
            </a:endParaRPr>
          </a:p>
        </p:txBody>
      </p:sp>
      <p:sp>
        <p:nvSpPr>
          <p:cNvPr id="9" name="Rectangle 8">
            <a:extLst>
              <a:ext uri="{FF2B5EF4-FFF2-40B4-BE49-F238E27FC236}">
                <a16:creationId xmlns:a16="http://schemas.microsoft.com/office/drawing/2014/main" id="{905A518B-6779-136F-8903-334A353F522A}"/>
              </a:ext>
            </a:extLst>
          </p:cNvPr>
          <p:cNvSpPr/>
          <p:nvPr/>
        </p:nvSpPr>
        <p:spPr>
          <a:xfrm>
            <a:off x="6858000" y="5943600"/>
            <a:ext cx="1850423" cy="276999"/>
          </a:xfrm>
          <a:prstGeom prst="rect">
            <a:avLst/>
          </a:prstGeom>
        </p:spPr>
        <p:txBody>
          <a:bodyPr wrap="square">
            <a:spAutoFit/>
          </a:bodyPr>
          <a:lstStyle/>
          <a:p>
            <a:endParaRPr lang="en-GB" sz="1200" dirty="0"/>
          </a:p>
        </p:txBody>
      </p:sp>
      <p:sp>
        <p:nvSpPr>
          <p:cNvPr id="2" name="Slide Number Placeholder 1">
            <a:extLst>
              <a:ext uri="{FF2B5EF4-FFF2-40B4-BE49-F238E27FC236}">
                <a16:creationId xmlns:a16="http://schemas.microsoft.com/office/drawing/2014/main" id="{6BD5F0FE-DBA0-5990-FEDA-EF74A5592D72}"/>
              </a:ext>
            </a:extLst>
          </p:cNvPr>
          <p:cNvSpPr>
            <a:spLocks noGrp="1"/>
          </p:cNvSpPr>
          <p:nvPr>
            <p:ph type="sldNum" sz="quarter" idx="12"/>
          </p:nvPr>
        </p:nvSpPr>
        <p:spPr/>
        <p:txBody>
          <a:bodyPr/>
          <a:lstStyle/>
          <a:p>
            <a:pPr>
              <a:defRPr/>
            </a:pPr>
            <a:fld id="{688D8D0C-77DC-4453-ABD1-6153D5EBFC67}" type="slidenum">
              <a:rPr lang="en-GB" smtClean="0"/>
              <a:pPr>
                <a:defRPr/>
              </a:pPr>
              <a:t>18</a:t>
            </a:fld>
            <a:endParaRPr lang="en-GB"/>
          </a:p>
        </p:txBody>
      </p:sp>
      <p:pic>
        <p:nvPicPr>
          <p:cNvPr id="5" name="Picture 4">
            <a:extLst>
              <a:ext uri="{FF2B5EF4-FFF2-40B4-BE49-F238E27FC236}">
                <a16:creationId xmlns:a16="http://schemas.microsoft.com/office/drawing/2014/main" id="{E50D9279-9331-AC5A-FAD0-9A65C1528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095" y="6248400"/>
            <a:ext cx="4123809" cy="466667"/>
          </a:xfrm>
          <a:prstGeom prst="rect">
            <a:avLst/>
          </a:prstGeom>
        </p:spPr>
      </p:pic>
    </p:spTree>
    <p:extLst>
      <p:ext uri="{BB962C8B-B14F-4D97-AF65-F5344CB8AC3E}">
        <p14:creationId xmlns:p14="http://schemas.microsoft.com/office/powerpoint/2010/main" val="338093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0C557-0AC3-6D3D-5FF1-050C2A231D4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66290C9-17A2-A45F-AA27-98B9BFA4A0E0}"/>
              </a:ext>
            </a:extLst>
          </p:cNvPr>
          <p:cNvSpPr txBox="1">
            <a:spLocks/>
          </p:cNvSpPr>
          <p:nvPr/>
        </p:nvSpPr>
        <p:spPr bwMode="auto">
          <a:xfrm>
            <a:off x="251520" y="260648"/>
            <a:ext cx="8712000" cy="1152000"/>
          </a:xfrm>
          <a:prstGeom prst="rect">
            <a:avLst/>
          </a:prstGeom>
          <a:solidFill>
            <a:schemeClr val="accent2"/>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800" kern="0" dirty="0">
                <a:solidFill>
                  <a:schemeClr val="bg1"/>
                </a:solidFill>
              </a:rPr>
              <a:t>A) Limestone classification</a:t>
            </a:r>
            <a:br>
              <a:rPr lang="en-US" sz="2000" i="1" kern="0" dirty="0">
                <a:solidFill>
                  <a:schemeClr val="bg1"/>
                </a:solidFill>
                <a:latin typeface="+mn-lt"/>
              </a:rPr>
            </a:br>
            <a:endParaRPr lang="en-GB" sz="2000" kern="0" dirty="0">
              <a:solidFill>
                <a:schemeClr val="bg1"/>
              </a:solidFill>
            </a:endParaRPr>
          </a:p>
        </p:txBody>
      </p:sp>
      <p:sp>
        <p:nvSpPr>
          <p:cNvPr id="7" name="Slide Number Placeholder 6">
            <a:extLst>
              <a:ext uri="{FF2B5EF4-FFF2-40B4-BE49-F238E27FC236}">
                <a16:creationId xmlns:a16="http://schemas.microsoft.com/office/drawing/2014/main" id="{03A5E3D3-12E1-2F40-1930-4861E5578C94}"/>
              </a:ext>
            </a:extLst>
          </p:cNvPr>
          <p:cNvSpPr>
            <a:spLocks noGrp="1"/>
          </p:cNvSpPr>
          <p:nvPr>
            <p:ph type="sldNum" sz="quarter" idx="12"/>
          </p:nvPr>
        </p:nvSpPr>
        <p:spPr/>
        <p:txBody>
          <a:bodyPr/>
          <a:lstStyle/>
          <a:p>
            <a:pPr>
              <a:defRPr/>
            </a:pPr>
            <a:fld id="{688D8D0C-77DC-4453-ABD1-6153D5EBFC67}" type="slidenum">
              <a:rPr lang="en-GB" smtClean="0"/>
              <a:pPr>
                <a:defRPr/>
              </a:pPr>
              <a:t>2</a:t>
            </a:fld>
            <a:endParaRPr lang="en-GB" dirty="0"/>
          </a:p>
        </p:txBody>
      </p:sp>
      <p:sp>
        <p:nvSpPr>
          <p:cNvPr id="3" name="TextBox 2">
            <a:extLst>
              <a:ext uri="{FF2B5EF4-FFF2-40B4-BE49-F238E27FC236}">
                <a16:creationId xmlns:a16="http://schemas.microsoft.com/office/drawing/2014/main" id="{BB0529B1-7490-D494-1F85-1AC725BFBC75}"/>
              </a:ext>
            </a:extLst>
          </p:cNvPr>
          <p:cNvSpPr txBox="1"/>
          <p:nvPr/>
        </p:nvSpPr>
        <p:spPr>
          <a:xfrm>
            <a:off x="2979752" y="1753032"/>
            <a:ext cx="3654152" cy="4154984"/>
          </a:xfrm>
          <a:prstGeom prst="rect">
            <a:avLst/>
          </a:prstGeom>
          <a:noFill/>
        </p:spPr>
        <p:txBody>
          <a:bodyPr wrap="square">
            <a:spAutoFit/>
          </a:bodyPr>
          <a:lstStyle/>
          <a:p>
            <a:pPr marL="342900" lvl="0" indent="-342900">
              <a:buFont typeface="Arial" panose="020B0604020202020204" pitchFamily="34" charset="0"/>
              <a:buChar char="•"/>
            </a:pPr>
            <a:r>
              <a:rPr lang="en-US" sz="2400" i="0" dirty="0">
                <a:latin typeface="+mn-lt"/>
              </a:rPr>
              <a:t>Optical analysis methods</a:t>
            </a:r>
          </a:p>
          <a:p>
            <a:pPr marL="342900" lvl="0" indent="-342900">
              <a:buFont typeface="Arial" panose="020B0604020202020204" pitchFamily="34" charset="0"/>
              <a:buChar char="•"/>
            </a:pPr>
            <a:endParaRPr lang="en-US" dirty="0">
              <a:latin typeface="+mn-lt"/>
            </a:endParaRPr>
          </a:p>
          <a:p>
            <a:pPr marL="342900" lvl="0" indent="-342900">
              <a:buFont typeface="Arial" panose="020B0604020202020204" pitchFamily="34" charset="0"/>
              <a:buChar char="•"/>
            </a:pPr>
            <a:r>
              <a:rPr lang="en-US" sz="2400" i="0" dirty="0">
                <a:latin typeface="+mn-lt"/>
              </a:rPr>
              <a:t>Mineralogy</a:t>
            </a:r>
            <a:endParaRPr lang="en-GB" sz="2400" i="0" dirty="0"/>
          </a:p>
          <a:p>
            <a:pPr marL="342900" lvl="0" indent="-342900">
              <a:buFont typeface="Arial" panose="020B0604020202020204" pitchFamily="34" charset="0"/>
              <a:buChar char="•"/>
            </a:pPr>
            <a:endParaRPr lang="en-GB" sz="2400" i="0" dirty="0"/>
          </a:p>
          <a:p>
            <a:pPr marL="342900" lvl="0" indent="-342900">
              <a:buFont typeface="Arial" panose="020B0604020202020204" pitchFamily="34" charset="0"/>
              <a:buChar char="•"/>
            </a:pPr>
            <a:r>
              <a:rPr lang="en-US" sz="2400" i="0" dirty="0">
                <a:latin typeface="+mn-lt"/>
              </a:rPr>
              <a:t>Components</a:t>
            </a:r>
            <a:endParaRPr lang="en-GB" sz="2400" i="0" dirty="0"/>
          </a:p>
          <a:p>
            <a:pPr marL="342900" lvl="0" indent="-342900">
              <a:buFont typeface="Arial" panose="020B0604020202020204" pitchFamily="34" charset="0"/>
              <a:buChar char="•"/>
            </a:pPr>
            <a:endParaRPr lang="en-GB" sz="2400" i="0" dirty="0"/>
          </a:p>
          <a:p>
            <a:pPr marL="342900" lvl="0" indent="-342900">
              <a:buFont typeface="Arial" panose="020B0604020202020204" pitchFamily="34" charset="0"/>
              <a:buChar char="•"/>
            </a:pPr>
            <a:r>
              <a:rPr lang="en-US" sz="2400" i="0" dirty="0">
                <a:latin typeface="+mn-lt"/>
              </a:rPr>
              <a:t>Texture</a:t>
            </a:r>
          </a:p>
          <a:p>
            <a:pPr marL="342900" lvl="0" indent="-342900">
              <a:buFont typeface="Arial" panose="020B0604020202020204" pitchFamily="34" charset="0"/>
              <a:buChar char="•"/>
            </a:pPr>
            <a:endParaRPr lang="en-US" sz="2400" i="0" dirty="0">
              <a:latin typeface="+mn-lt"/>
            </a:endParaRPr>
          </a:p>
          <a:p>
            <a:pPr marL="342900" lvl="0" indent="-342900">
              <a:buFont typeface="Arial" panose="020B0604020202020204" pitchFamily="34" charset="0"/>
              <a:buChar char="•"/>
            </a:pPr>
            <a:r>
              <a:rPr lang="en-US" sz="2400" i="0" dirty="0">
                <a:latin typeface="+mn-lt"/>
              </a:rPr>
              <a:t>Porosity</a:t>
            </a:r>
          </a:p>
          <a:p>
            <a:pPr marL="342900" lvl="0" indent="-342900">
              <a:buFont typeface="Arial" panose="020B0604020202020204" pitchFamily="34" charset="0"/>
              <a:buChar char="•"/>
            </a:pPr>
            <a:endParaRPr lang="en-US" sz="2400" i="0" dirty="0">
              <a:latin typeface="+mn-lt"/>
            </a:endParaRPr>
          </a:p>
          <a:p>
            <a:pPr marL="342900" lvl="0" indent="-342900">
              <a:buFont typeface="Arial" panose="020B0604020202020204" pitchFamily="34" charset="0"/>
              <a:buChar char="•"/>
            </a:pPr>
            <a:r>
              <a:rPr lang="en-US" sz="2400" i="0" dirty="0">
                <a:latin typeface="+mn-lt"/>
              </a:rPr>
              <a:t>Rock name</a:t>
            </a:r>
            <a:endParaRPr lang="en-GB" sz="2400" i="0" dirty="0"/>
          </a:p>
        </p:txBody>
      </p:sp>
      <p:pic>
        <p:nvPicPr>
          <p:cNvPr id="2" name="Picture 1">
            <a:extLst>
              <a:ext uri="{FF2B5EF4-FFF2-40B4-BE49-F238E27FC236}">
                <a16:creationId xmlns:a16="http://schemas.microsoft.com/office/drawing/2014/main" id="{1CEC636E-FE3D-8981-E104-B00054EFB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095" y="6248400"/>
            <a:ext cx="4123809" cy="466667"/>
          </a:xfrm>
          <a:prstGeom prst="rect">
            <a:avLst/>
          </a:prstGeom>
        </p:spPr>
      </p:pic>
    </p:spTree>
    <p:extLst>
      <p:ext uri="{BB962C8B-B14F-4D97-AF65-F5344CB8AC3E}">
        <p14:creationId xmlns:p14="http://schemas.microsoft.com/office/powerpoint/2010/main" val="4110088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FDD089-F638-6C34-98F8-AF0603433A26}"/>
              </a:ext>
            </a:extLst>
          </p:cNvPr>
          <p:cNvSpPr>
            <a:spLocks noGrp="1"/>
          </p:cNvSpPr>
          <p:nvPr>
            <p:ph type="title"/>
          </p:nvPr>
        </p:nvSpPr>
        <p:spPr>
          <a:xfrm>
            <a:off x="214948" y="260648"/>
            <a:ext cx="8712000" cy="1152000"/>
          </a:xfrm>
          <a:solidFill>
            <a:schemeClr val="accent2"/>
          </a:solidFill>
        </p:spPr>
        <p:txBody>
          <a:bodyPr/>
          <a:lstStyle/>
          <a:p>
            <a:br>
              <a:rPr lang="en-US" sz="1600" kern="0" dirty="0">
                <a:solidFill>
                  <a:schemeClr val="bg1"/>
                </a:solidFill>
              </a:rPr>
            </a:br>
            <a:r>
              <a:rPr lang="en-US" sz="2800" kern="0" dirty="0">
                <a:solidFill>
                  <a:schemeClr val="bg1"/>
                </a:solidFill>
              </a:rPr>
              <a:t>Limestone optical analysis</a:t>
            </a:r>
            <a:br>
              <a:rPr lang="en-US" sz="2800" kern="0" dirty="0">
                <a:solidFill>
                  <a:schemeClr val="bg1"/>
                </a:solidFill>
              </a:rPr>
            </a:br>
            <a:r>
              <a:rPr lang="en-US" sz="2000" i="1" kern="0" dirty="0">
                <a:solidFill>
                  <a:schemeClr val="bg1"/>
                </a:solidFill>
              </a:rPr>
              <a:t>Hand specimen and thin section microscopy</a:t>
            </a:r>
            <a:br>
              <a:rPr lang="en-US" sz="2800" kern="0" dirty="0">
                <a:solidFill>
                  <a:schemeClr val="bg1"/>
                </a:solidFill>
              </a:rPr>
            </a:br>
            <a:r>
              <a:rPr lang="en-US" sz="2000" i="1" kern="0" dirty="0">
                <a:solidFill>
                  <a:schemeClr val="bg1"/>
                </a:solidFill>
                <a:latin typeface="+mn-lt"/>
              </a:rPr>
              <a:t>Observations and interpretations </a:t>
            </a:r>
            <a:br>
              <a:rPr lang="en-US" sz="2000" i="1" dirty="0">
                <a:solidFill>
                  <a:schemeClr val="bg1"/>
                </a:solidFill>
                <a:latin typeface="+mn-lt"/>
              </a:rPr>
            </a:br>
            <a:endParaRPr lang="en-GB" sz="2000" dirty="0">
              <a:solidFill>
                <a:schemeClr val="bg1"/>
              </a:solidFill>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4692572" y="2284277"/>
            <a:ext cx="4128459" cy="3096344"/>
          </a:xfrm>
          <a:prstGeom prst="rect">
            <a:avLst/>
          </a:prstGeom>
        </p:spPr>
      </p:pic>
      <p:sp>
        <p:nvSpPr>
          <p:cNvPr id="13" name="Rectangle 12"/>
          <p:cNvSpPr/>
          <p:nvPr/>
        </p:nvSpPr>
        <p:spPr>
          <a:xfrm>
            <a:off x="4945306" y="4757082"/>
            <a:ext cx="788999" cy="3281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4945306" y="4757082"/>
            <a:ext cx="788999" cy="400110"/>
          </a:xfrm>
          <a:prstGeom prst="rect">
            <a:avLst/>
          </a:prstGeom>
          <a:noFill/>
        </p:spPr>
        <p:txBody>
          <a:bodyPr wrap="none" rtlCol="0">
            <a:spAutoFit/>
          </a:bodyPr>
          <a:lstStyle/>
          <a:p>
            <a:r>
              <a:rPr lang="en-GB" sz="2000" b="1" dirty="0">
                <a:solidFill>
                  <a:schemeClr val="bg1"/>
                </a:solidFill>
                <a:latin typeface="+mn-lt"/>
              </a:rPr>
              <a:t>1 mm</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6576" y="2857029"/>
            <a:ext cx="3233633" cy="3391371"/>
          </a:xfrm>
          <a:prstGeom prst="rect">
            <a:avLst/>
          </a:prstGeom>
        </p:spPr>
      </p:pic>
      <p:sp>
        <p:nvSpPr>
          <p:cNvPr id="7" name="TextBox 6"/>
          <p:cNvSpPr txBox="1"/>
          <p:nvPr/>
        </p:nvSpPr>
        <p:spPr>
          <a:xfrm>
            <a:off x="360921" y="5775361"/>
            <a:ext cx="732893" cy="400110"/>
          </a:xfrm>
          <a:prstGeom prst="rect">
            <a:avLst/>
          </a:prstGeom>
          <a:noFill/>
        </p:spPr>
        <p:txBody>
          <a:bodyPr wrap="none" rtlCol="0">
            <a:spAutoFit/>
          </a:bodyPr>
          <a:lstStyle/>
          <a:p>
            <a:r>
              <a:rPr lang="en-GB" sz="2000" b="1" dirty="0">
                <a:latin typeface="+mn-lt"/>
              </a:rPr>
              <a:t>1 CM</a:t>
            </a:r>
          </a:p>
        </p:txBody>
      </p:sp>
      <p:cxnSp>
        <p:nvCxnSpPr>
          <p:cNvPr id="9" name="Straight Connector 8"/>
          <p:cNvCxnSpPr/>
          <p:nvPr/>
        </p:nvCxnSpPr>
        <p:spPr>
          <a:xfrm>
            <a:off x="5004048" y="4797152"/>
            <a:ext cx="67151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339805" y="5461258"/>
            <a:ext cx="3142142" cy="461665"/>
          </a:xfrm>
          <a:prstGeom prst="rect">
            <a:avLst/>
          </a:prstGeom>
          <a:noFill/>
        </p:spPr>
        <p:txBody>
          <a:bodyPr wrap="none" rtlCol="0">
            <a:spAutoFit/>
          </a:bodyPr>
          <a:lstStyle/>
          <a:p>
            <a:pPr algn="ctr"/>
            <a:r>
              <a:rPr lang="en-GB" dirty="0">
                <a:latin typeface="+mn-lt"/>
              </a:rPr>
              <a:t>#1074 </a:t>
            </a:r>
            <a:r>
              <a:rPr lang="en-GB" dirty="0" err="1">
                <a:latin typeface="+mn-lt"/>
              </a:rPr>
              <a:t>Oolitic</a:t>
            </a:r>
            <a:r>
              <a:rPr lang="en-GB" dirty="0">
                <a:latin typeface="+mn-lt"/>
              </a:rPr>
              <a:t> limestone</a:t>
            </a: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92272" y="1488877"/>
            <a:ext cx="2700300" cy="2160240"/>
          </a:xfrm>
          <a:prstGeom prst="rect">
            <a:avLst/>
          </a:prstGeom>
        </p:spPr>
      </p:pic>
      <p:sp>
        <p:nvSpPr>
          <p:cNvPr id="4" name="Slide Number Placeholder 3"/>
          <p:cNvSpPr>
            <a:spLocks noGrp="1"/>
          </p:cNvSpPr>
          <p:nvPr>
            <p:ph type="sldNum" sz="quarter" idx="12"/>
          </p:nvPr>
        </p:nvSpPr>
        <p:spPr/>
        <p:txBody>
          <a:bodyPr/>
          <a:lstStyle/>
          <a:p>
            <a:pPr>
              <a:defRPr/>
            </a:pPr>
            <a:fld id="{1E55ACE2-D503-4A4F-997C-60F52754BF56}" type="slidenum">
              <a:rPr lang="en-GB" smtClean="0"/>
              <a:pPr>
                <a:defRPr/>
              </a:pPr>
              <a:t>3</a:t>
            </a:fld>
            <a:endParaRPr lang="en-GB"/>
          </a:p>
        </p:txBody>
      </p:sp>
      <p:pic>
        <p:nvPicPr>
          <p:cNvPr id="8" name="Picture 7">
            <a:extLst>
              <a:ext uri="{FF2B5EF4-FFF2-40B4-BE49-F238E27FC236}">
                <a16:creationId xmlns:a16="http://schemas.microsoft.com/office/drawing/2014/main" id="{38EBCB08-B281-CD10-1C0D-ED03AE92CD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0095" y="6248400"/>
            <a:ext cx="4123809" cy="466667"/>
          </a:xfrm>
          <a:prstGeom prst="rect">
            <a:avLst/>
          </a:prstGeom>
        </p:spPr>
      </p:pic>
    </p:spTree>
    <p:extLst>
      <p:ext uri="{BB962C8B-B14F-4D97-AF65-F5344CB8AC3E}">
        <p14:creationId xmlns:p14="http://schemas.microsoft.com/office/powerpoint/2010/main" val="1747482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A852-4D9E-906A-FC1B-3FFB0AE911E6}"/>
              </a:ext>
            </a:extLst>
          </p:cNvPr>
          <p:cNvSpPr>
            <a:spLocks noGrp="1"/>
          </p:cNvSpPr>
          <p:nvPr>
            <p:ph type="title"/>
          </p:nvPr>
        </p:nvSpPr>
        <p:spPr>
          <a:xfrm>
            <a:off x="214948" y="260648"/>
            <a:ext cx="8712000" cy="1152000"/>
          </a:xfrm>
          <a:solidFill>
            <a:schemeClr val="accent2"/>
          </a:solidFill>
        </p:spPr>
        <p:txBody>
          <a:bodyPr/>
          <a:lstStyle/>
          <a:p>
            <a:r>
              <a:rPr lang="en-US" sz="2800" kern="0" dirty="0">
                <a:solidFill>
                  <a:schemeClr val="bg1"/>
                </a:solidFill>
              </a:rPr>
              <a:t>Limestones mineralogy  - Calcite CaCO</a:t>
            </a:r>
            <a:r>
              <a:rPr lang="en-US" sz="2800" kern="0" baseline="-25000" dirty="0">
                <a:solidFill>
                  <a:schemeClr val="bg1"/>
                </a:solidFill>
              </a:rPr>
              <a:t>3</a:t>
            </a:r>
            <a:br>
              <a:rPr lang="en-US" sz="2800" kern="0" dirty="0">
                <a:solidFill>
                  <a:schemeClr val="bg1"/>
                </a:solidFill>
              </a:rPr>
            </a:br>
            <a:r>
              <a:rPr lang="en-US" sz="2000" i="1" dirty="0">
                <a:solidFill>
                  <a:schemeClr val="bg1"/>
                </a:solidFill>
                <a:latin typeface="+mn-lt"/>
              </a:rPr>
              <a:t>(aragonite CaCO</a:t>
            </a:r>
            <a:r>
              <a:rPr lang="en-US" sz="2000" i="1" baseline="-25000" dirty="0">
                <a:solidFill>
                  <a:schemeClr val="bg1"/>
                </a:solidFill>
                <a:latin typeface="+mn-lt"/>
              </a:rPr>
              <a:t>3</a:t>
            </a:r>
            <a:r>
              <a:rPr lang="en-US" sz="2000" i="1" dirty="0">
                <a:solidFill>
                  <a:schemeClr val="bg1"/>
                </a:solidFill>
                <a:latin typeface="+mn-lt"/>
              </a:rPr>
              <a:t>/dolomite (</a:t>
            </a:r>
            <a:r>
              <a:rPr lang="en-US" sz="2000" i="1" dirty="0" err="1">
                <a:solidFill>
                  <a:schemeClr val="bg1"/>
                </a:solidFill>
                <a:latin typeface="+mn-lt"/>
              </a:rPr>
              <a:t>Ca.Mg</a:t>
            </a:r>
            <a:r>
              <a:rPr lang="en-US" sz="2000" i="1" dirty="0">
                <a:solidFill>
                  <a:schemeClr val="bg1"/>
                </a:solidFill>
                <a:latin typeface="+mn-lt"/>
              </a:rPr>
              <a:t>)CO</a:t>
            </a:r>
            <a:r>
              <a:rPr lang="en-US" sz="2000" i="1" baseline="-25000" dirty="0">
                <a:solidFill>
                  <a:schemeClr val="bg1"/>
                </a:solidFill>
                <a:latin typeface="+mn-lt"/>
              </a:rPr>
              <a:t>3</a:t>
            </a:r>
            <a:r>
              <a:rPr lang="en-US" sz="2000" i="1" dirty="0">
                <a:solidFill>
                  <a:schemeClr val="bg1"/>
                </a:solidFill>
                <a:latin typeface="+mn-lt"/>
              </a:rPr>
              <a:t>)</a:t>
            </a:r>
            <a:br>
              <a:rPr lang="en-US" sz="2000" i="1" dirty="0">
                <a:solidFill>
                  <a:schemeClr val="bg1"/>
                </a:solidFill>
                <a:latin typeface="+mn-lt"/>
              </a:rPr>
            </a:br>
            <a:endParaRPr lang="en-GB" sz="2000" dirty="0">
              <a:solidFill>
                <a:schemeClr val="bg1"/>
              </a:solidFill>
            </a:endParaRPr>
          </a:p>
        </p:txBody>
      </p:sp>
      <p:sp>
        <p:nvSpPr>
          <p:cNvPr id="3" name="Slide Number Placeholder 2">
            <a:extLst>
              <a:ext uri="{FF2B5EF4-FFF2-40B4-BE49-F238E27FC236}">
                <a16:creationId xmlns:a16="http://schemas.microsoft.com/office/drawing/2014/main" id="{BB0C24CC-525D-63C3-7DB9-D8E41227D6F2}"/>
              </a:ext>
            </a:extLst>
          </p:cNvPr>
          <p:cNvSpPr>
            <a:spLocks noGrp="1"/>
          </p:cNvSpPr>
          <p:nvPr>
            <p:ph type="sldNum" sz="quarter" idx="12"/>
          </p:nvPr>
        </p:nvSpPr>
        <p:spPr/>
        <p:txBody>
          <a:bodyPr/>
          <a:lstStyle/>
          <a:p>
            <a:pPr>
              <a:defRPr/>
            </a:pPr>
            <a:fld id="{1E55ACE2-D503-4A4F-997C-60F52754BF56}" type="slidenum">
              <a:rPr lang="en-GB" smtClean="0"/>
              <a:pPr>
                <a:defRPr/>
              </a:pPr>
              <a:t>4</a:t>
            </a:fld>
            <a:endParaRPr lang="en-GB"/>
          </a:p>
        </p:txBody>
      </p:sp>
      <p:pic>
        <p:nvPicPr>
          <p:cNvPr id="6" name="Picture 5">
            <a:extLst>
              <a:ext uri="{FF2B5EF4-FFF2-40B4-BE49-F238E27FC236}">
                <a16:creationId xmlns:a16="http://schemas.microsoft.com/office/drawing/2014/main" id="{BF73A725-1F30-C08B-2970-B82D13CC1D9D}"/>
              </a:ext>
            </a:extLst>
          </p:cNvPr>
          <p:cNvPicPr>
            <a:picLocks noChangeAspect="1"/>
          </p:cNvPicPr>
          <p:nvPr/>
        </p:nvPicPr>
        <p:blipFill>
          <a:blip r:embed="rId3"/>
          <a:stretch>
            <a:fillRect/>
          </a:stretch>
        </p:blipFill>
        <p:spPr>
          <a:xfrm>
            <a:off x="214949" y="1556825"/>
            <a:ext cx="2513888" cy="3236521"/>
          </a:xfrm>
          <a:prstGeom prst="rect">
            <a:avLst/>
          </a:prstGeom>
        </p:spPr>
      </p:pic>
      <p:sp>
        <p:nvSpPr>
          <p:cNvPr id="7" name="Rectangle 6">
            <a:extLst>
              <a:ext uri="{FF2B5EF4-FFF2-40B4-BE49-F238E27FC236}">
                <a16:creationId xmlns:a16="http://schemas.microsoft.com/office/drawing/2014/main" id="{39AA3334-5980-914D-0DCA-9002DA91C11D}"/>
              </a:ext>
            </a:extLst>
          </p:cNvPr>
          <p:cNvSpPr/>
          <p:nvPr/>
        </p:nvSpPr>
        <p:spPr>
          <a:xfrm>
            <a:off x="2881626" y="4823135"/>
            <a:ext cx="3028856" cy="954107"/>
          </a:xfrm>
          <a:prstGeom prst="rect">
            <a:avLst/>
          </a:prstGeom>
        </p:spPr>
        <p:txBody>
          <a:bodyPr wrap="square">
            <a:spAutoFit/>
          </a:bodyPr>
          <a:lstStyle/>
          <a:p>
            <a:pPr algn="ctr"/>
            <a:endParaRPr lang="en-GB" sz="1400" dirty="0">
              <a:latin typeface="+mn-lt"/>
            </a:endParaRPr>
          </a:p>
          <a:p>
            <a:pPr algn="ctr"/>
            <a:r>
              <a:rPr lang="en-GB" sz="1400" b="1" i="1" dirty="0">
                <a:latin typeface="+mn-lt"/>
              </a:rPr>
              <a:t>Rhombohedra</a:t>
            </a:r>
          </a:p>
          <a:p>
            <a:pPr algn="ctr"/>
            <a:r>
              <a:rPr lang="en-GB" sz="1400" dirty="0">
                <a:latin typeface="+mn-lt"/>
              </a:rPr>
              <a:t>Lane Quarry, Northfield, Franklin Co., Massachusetts, USA</a:t>
            </a:r>
          </a:p>
        </p:txBody>
      </p:sp>
      <p:pic>
        <p:nvPicPr>
          <p:cNvPr id="8" name="Picture 7">
            <a:extLst>
              <a:ext uri="{FF2B5EF4-FFF2-40B4-BE49-F238E27FC236}">
                <a16:creationId xmlns:a16="http://schemas.microsoft.com/office/drawing/2014/main" id="{F4DA4462-D375-CD13-61EF-281FC9E40DC1}"/>
              </a:ext>
            </a:extLst>
          </p:cNvPr>
          <p:cNvPicPr>
            <a:picLocks noChangeAspect="1"/>
          </p:cNvPicPr>
          <p:nvPr/>
        </p:nvPicPr>
        <p:blipFill>
          <a:blip r:embed="rId4"/>
          <a:stretch>
            <a:fillRect/>
          </a:stretch>
        </p:blipFill>
        <p:spPr>
          <a:xfrm>
            <a:off x="2915816" y="2348880"/>
            <a:ext cx="2948059" cy="2654977"/>
          </a:xfrm>
          <a:prstGeom prst="rect">
            <a:avLst/>
          </a:prstGeom>
        </p:spPr>
      </p:pic>
      <p:sp>
        <p:nvSpPr>
          <p:cNvPr id="10" name="Rectangle 9">
            <a:extLst>
              <a:ext uri="{FF2B5EF4-FFF2-40B4-BE49-F238E27FC236}">
                <a16:creationId xmlns:a16="http://schemas.microsoft.com/office/drawing/2014/main" id="{64F92985-46F6-9ABC-E7F6-3DB17154693A}"/>
              </a:ext>
            </a:extLst>
          </p:cNvPr>
          <p:cNvSpPr/>
          <p:nvPr/>
        </p:nvSpPr>
        <p:spPr>
          <a:xfrm>
            <a:off x="251520" y="4797152"/>
            <a:ext cx="2511142" cy="1169551"/>
          </a:xfrm>
          <a:prstGeom prst="rect">
            <a:avLst/>
          </a:prstGeom>
        </p:spPr>
        <p:txBody>
          <a:bodyPr wrap="square">
            <a:spAutoFit/>
          </a:bodyPr>
          <a:lstStyle/>
          <a:p>
            <a:pPr algn="ctr"/>
            <a:r>
              <a:rPr lang="en-GB" sz="1400" b="1" i="1" dirty="0">
                <a:latin typeface="+mn-lt"/>
              </a:rPr>
              <a:t>Dog tooth spar</a:t>
            </a:r>
          </a:p>
          <a:p>
            <a:pPr algn="ctr"/>
            <a:r>
              <a:rPr lang="en-GB" sz="1400" dirty="0">
                <a:latin typeface="+mn-lt"/>
              </a:rPr>
              <a:t>Elmwood mine, Carthage, Central Tennessee Ba-F-</a:t>
            </a:r>
            <a:r>
              <a:rPr lang="en-GB" sz="1400" dirty="0" err="1">
                <a:latin typeface="+mn-lt"/>
              </a:rPr>
              <a:t>Pb</a:t>
            </a:r>
            <a:r>
              <a:rPr lang="en-GB" sz="1400" dirty="0">
                <a:latin typeface="+mn-lt"/>
              </a:rPr>
              <a:t>-Zn District, Smith Co., Tennessee, USA</a:t>
            </a:r>
          </a:p>
        </p:txBody>
      </p:sp>
      <p:sp>
        <p:nvSpPr>
          <p:cNvPr id="11" name="Rectangle 10">
            <a:extLst>
              <a:ext uri="{FF2B5EF4-FFF2-40B4-BE49-F238E27FC236}">
                <a16:creationId xmlns:a16="http://schemas.microsoft.com/office/drawing/2014/main" id="{3C77C236-C39E-F87D-C0DA-B2717A59BD92}"/>
              </a:ext>
            </a:extLst>
          </p:cNvPr>
          <p:cNvSpPr/>
          <p:nvPr/>
        </p:nvSpPr>
        <p:spPr>
          <a:xfrm>
            <a:off x="5910482" y="1523317"/>
            <a:ext cx="3069882" cy="2554545"/>
          </a:xfrm>
          <a:prstGeom prst="rect">
            <a:avLst/>
          </a:prstGeom>
        </p:spPr>
        <p:txBody>
          <a:bodyPr wrap="square">
            <a:spAutoFit/>
          </a:bodyPr>
          <a:lstStyle/>
          <a:p>
            <a:pPr>
              <a:spcAft>
                <a:spcPts val="600"/>
              </a:spcAft>
            </a:pPr>
            <a:r>
              <a:rPr lang="en-GB" sz="2000" b="1" dirty="0">
                <a:latin typeface="+mn-lt"/>
              </a:rPr>
              <a:t>Mineral properties</a:t>
            </a:r>
          </a:p>
          <a:p>
            <a:pPr>
              <a:spcAft>
                <a:spcPts val="600"/>
              </a:spcAft>
            </a:pPr>
            <a:r>
              <a:rPr lang="en-GB" sz="2000" i="1" dirty="0">
                <a:latin typeface="+mn-lt"/>
              </a:rPr>
              <a:t>System</a:t>
            </a:r>
            <a:r>
              <a:rPr lang="en-GB" sz="2000" dirty="0">
                <a:latin typeface="+mn-lt"/>
              </a:rPr>
              <a:t>: Trigonal</a:t>
            </a:r>
          </a:p>
          <a:p>
            <a:pPr>
              <a:spcAft>
                <a:spcPts val="600"/>
              </a:spcAft>
            </a:pPr>
            <a:r>
              <a:rPr lang="en-GB" sz="2000" i="1" dirty="0">
                <a:latin typeface="+mn-lt"/>
              </a:rPr>
              <a:t>Colour: </a:t>
            </a:r>
            <a:r>
              <a:rPr lang="en-GB" sz="2000" dirty="0">
                <a:latin typeface="+mn-lt"/>
              </a:rPr>
              <a:t>White, Yellow, Red</a:t>
            </a:r>
          </a:p>
          <a:p>
            <a:pPr>
              <a:spcAft>
                <a:spcPts val="600"/>
              </a:spcAft>
            </a:pPr>
            <a:r>
              <a:rPr lang="en-GB" sz="2000" i="1" dirty="0">
                <a:latin typeface="+mn-lt"/>
              </a:rPr>
              <a:t>Lustre: </a:t>
            </a:r>
            <a:r>
              <a:rPr lang="en-GB" sz="2000" dirty="0">
                <a:latin typeface="+mn-lt"/>
              </a:rPr>
              <a:t>Vitreous, Sub-Vitreous, Resinous, Waxy, Pearly</a:t>
            </a:r>
          </a:p>
          <a:p>
            <a:pPr>
              <a:spcAft>
                <a:spcPts val="600"/>
              </a:spcAft>
            </a:pPr>
            <a:r>
              <a:rPr lang="en-GB" sz="2000" i="1" dirty="0">
                <a:latin typeface="+mn-lt"/>
              </a:rPr>
              <a:t>Hardness</a:t>
            </a:r>
            <a:r>
              <a:rPr lang="en-GB" sz="2000" dirty="0">
                <a:latin typeface="+mn-lt"/>
              </a:rPr>
              <a:t>: 3</a:t>
            </a:r>
          </a:p>
        </p:txBody>
      </p:sp>
      <p:sp>
        <p:nvSpPr>
          <p:cNvPr id="12" name="Rectangle 11">
            <a:extLst>
              <a:ext uri="{FF2B5EF4-FFF2-40B4-BE49-F238E27FC236}">
                <a16:creationId xmlns:a16="http://schemas.microsoft.com/office/drawing/2014/main" id="{178E354F-C03E-4A4F-472E-8600CD4CC6C0}"/>
              </a:ext>
            </a:extLst>
          </p:cNvPr>
          <p:cNvSpPr/>
          <p:nvPr/>
        </p:nvSpPr>
        <p:spPr>
          <a:xfrm>
            <a:off x="395536" y="5877272"/>
            <a:ext cx="2109348" cy="523220"/>
          </a:xfrm>
          <a:prstGeom prst="rect">
            <a:avLst/>
          </a:prstGeom>
        </p:spPr>
        <p:txBody>
          <a:bodyPr wrap="square">
            <a:spAutoFit/>
          </a:bodyPr>
          <a:lstStyle/>
          <a:p>
            <a:pPr eaLnBrk="1" hangingPunct="1"/>
            <a:r>
              <a:rPr lang="en-GB" sz="1400" i="1" u="sng" dirty="0">
                <a:solidFill>
                  <a:srgbClr val="00B0F0"/>
                </a:solidFill>
                <a:latin typeface="+mn-lt"/>
                <a:hlinkClick r:id="rId5">
                  <a:extLst>
                    <a:ext uri="{A12FA001-AC4F-418D-AE19-62706E023703}">
                      <ahyp:hlinkClr xmlns:ahyp="http://schemas.microsoft.com/office/drawing/2018/hyperlinkcolor" val="tx"/>
                    </a:ext>
                  </a:extLst>
                </a:hlinkClick>
              </a:rPr>
              <a:t>https://www.mindat.org/min-859.html</a:t>
            </a:r>
            <a:endParaRPr lang="en-GB" sz="1400" i="1" u="sng" dirty="0">
              <a:solidFill>
                <a:srgbClr val="00B0F0"/>
              </a:solidFill>
              <a:latin typeface="+mn-lt"/>
            </a:endParaRPr>
          </a:p>
        </p:txBody>
      </p:sp>
      <p:pic>
        <p:nvPicPr>
          <p:cNvPr id="13" name="Picture 12">
            <a:extLst>
              <a:ext uri="{FF2B5EF4-FFF2-40B4-BE49-F238E27FC236}">
                <a16:creationId xmlns:a16="http://schemas.microsoft.com/office/drawing/2014/main" id="{C3989D86-F814-A616-428F-2133851FD415}"/>
              </a:ext>
            </a:extLst>
          </p:cNvPr>
          <p:cNvPicPr>
            <a:picLocks noChangeAspect="1"/>
          </p:cNvPicPr>
          <p:nvPr/>
        </p:nvPicPr>
        <p:blipFill>
          <a:blip r:embed="rId6"/>
          <a:stretch>
            <a:fillRect/>
          </a:stretch>
        </p:blipFill>
        <p:spPr>
          <a:xfrm>
            <a:off x="6189095" y="4100017"/>
            <a:ext cx="2285594" cy="2004117"/>
          </a:xfrm>
          <a:prstGeom prst="rect">
            <a:avLst/>
          </a:prstGeom>
        </p:spPr>
      </p:pic>
      <p:pic>
        <p:nvPicPr>
          <p:cNvPr id="5" name="Picture 4">
            <a:extLst>
              <a:ext uri="{FF2B5EF4-FFF2-40B4-BE49-F238E27FC236}">
                <a16:creationId xmlns:a16="http://schemas.microsoft.com/office/drawing/2014/main" id="{837F9F0B-5AC7-8189-7755-7EF66A6B0C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0095" y="6248400"/>
            <a:ext cx="4123809" cy="466667"/>
          </a:xfrm>
          <a:prstGeom prst="rect">
            <a:avLst/>
          </a:prstGeom>
        </p:spPr>
      </p:pic>
    </p:spTree>
    <p:extLst>
      <p:ext uri="{BB962C8B-B14F-4D97-AF65-F5344CB8AC3E}">
        <p14:creationId xmlns:p14="http://schemas.microsoft.com/office/powerpoint/2010/main" val="913082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1820A-29CA-F8C3-573C-69BC24209F4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5A3ED11-0552-6855-7E9D-EBB30E2FA503}"/>
              </a:ext>
            </a:extLst>
          </p:cNvPr>
          <p:cNvSpPr txBox="1">
            <a:spLocks/>
          </p:cNvSpPr>
          <p:nvPr/>
        </p:nvSpPr>
        <p:spPr bwMode="auto">
          <a:xfrm>
            <a:off x="251520" y="260648"/>
            <a:ext cx="8712000" cy="1152000"/>
          </a:xfrm>
          <a:prstGeom prst="rect">
            <a:avLst/>
          </a:prstGeom>
          <a:solidFill>
            <a:schemeClr val="accent2"/>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800" kern="0" dirty="0">
                <a:solidFill>
                  <a:schemeClr val="bg1"/>
                </a:solidFill>
              </a:rPr>
              <a:t>Limestone components</a:t>
            </a:r>
            <a:br>
              <a:rPr lang="en-US" sz="2800" kern="0" dirty="0">
                <a:solidFill>
                  <a:schemeClr val="bg1"/>
                </a:solidFill>
              </a:rPr>
            </a:br>
            <a:br>
              <a:rPr lang="en-US" sz="2000" i="1" kern="0" dirty="0">
                <a:solidFill>
                  <a:schemeClr val="bg1"/>
                </a:solidFill>
                <a:latin typeface="+mn-lt"/>
              </a:rPr>
            </a:br>
            <a:endParaRPr lang="en-GB" sz="2000" kern="0" dirty="0">
              <a:solidFill>
                <a:schemeClr val="bg1"/>
              </a:solidFill>
            </a:endParaRPr>
          </a:p>
        </p:txBody>
      </p:sp>
      <p:sp>
        <p:nvSpPr>
          <p:cNvPr id="4099" name="Rectangle 4">
            <a:extLst>
              <a:ext uri="{FF2B5EF4-FFF2-40B4-BE49-F238E27FC236}">
                <a16:creationId xmlns:a16="http://schemas.microsoft.com/office/drawing/2014/main" id="{A05663C0-0786-F23F-BFAC-EF67797B66C4}"/>
              </a:ext>
            </a:extLst>
          </p:cNvPr>
          <p:cNvSpPr>
            <a:spLocks noGrp="1" noChangeArrowheads="1"/>
          </p:cNvSpPr>
          <p:nvPr>
            <p:ph type="body" sz="half" idx="2"/>
          </p:nvPr>
        </p:nvSpPr>
        <p:spPr>
          <a:xfrm>
            <a:off x="2573855" y="2060848"/>
            <a:ext cx="4320480" cy="4991197"/>
          </a:xfrm>
        </p:spPr>
        <p:txBody>
          <a:bodyPr/>
          <a:lstStyle/>
          <a:p>
            <a:pPr marL="0" indent="0" eaLnBrk="1" hangingPunct="1">
              <a:buNone/>
            </a:pPr>
            <a:r>
              <a:rPr lang="en-US" sz="2000" b="1" dirty="0"/>
              <a:t>Depositional components</a:t>
            </a:r>
          </a:p>
          <a:p>
            <a:pPr marL="0" indent="0" eaLnBrk="1" hangingPunct="1">
              <a:buNone/>
            </a:pPr>
            <a:r>
              <a:rPr lang="en-US" sz="2000" i="1" dirty="0"/>
              <a:t>Grains:</a:t>
            </a:r>
          </a:p>
          <a:p>
            <a:pPr marL="400050" lvl="1" indent="0" eaLnBrk="1" hangingPunct="1">
              <a:buNone/>
            </a:pPr>
            <a:r>
              <a:rPr lang="en-US" sz="2000" dirty="0"/>
              <a:t>Skeletal  </a:t>
            </a:r>
          </a:p>
          <a:p>
            <a:pPr marL="400050" lvl="1" indent="0" eaLnBrk="1" hangingPunct="1">
              <a:buNone/>
            </a:pPr>
            <a:r>
              <a:rPr lang="en-US" sz="2000" dirty="0"/>
              <a:t>Non skeletal </a:t>
            </a:r>
          </a:p>
          <a:p>
            <a:pPr marL="0" indent="0" eaLnBrk="1" hangingPunct="1">
              <a:buNone/>
            </a:pPr>
            <a:r>
              <a:rPr lang="en-US" sz="2000" i="1" dirty="0"/>
              <a:t>Matrix:</a:t>
            </a:r>
          </a:p>
          <a:p>
            <a:pPr marL="400050" lvl="1" indent="0" eaLnBrk="1" hangingPunct="1">
              <a:buNone/>
            </a:pPr>
            <a:r>
              <a:rPr lang="en-US" sz="2000" dirty="0"/>
              <a:t>Carbonate Mud – Micrite</a:t>
            </a:r>
          </a:p>
          <a:p>
            <a:pPr marL="400050" lvl="1" indent="0" eaLnBrk="1" hangingPunct="1">
              <a:buNone/>
            </a:pPr>
            <a:r>
              <a:rPr lang="en-US" sz="2000" dirty="0"/>
              <a:t>Chalk (</a:t>
            </a:r>
            <a:r>
              <a:rPr lang="en-US" sz="2000" dirty="0" err="1"/>
              <a:t>coccolithophores</a:t>
            </a:r>
            <a:r>
              <a:rPr lang="en-US" sz="2000" dirty="0"/>
              <a:t>)</a:t>
            </a:r>
          </a:p>
          <a:p>
            <a:pPr marL="0" indent="0" eaLnBrk="1" hangingPunct="1">
              <a:buNone/>
            </a:pPr>
            <a:endParaRPr lang="en-US" sz="2000" dirty="0"/>
          </a:p>
          <a:p>
            <a:pPr marL="0" indent="0" eaLnBrk="1" hangingPunct="1">
              <a:buNone/>
            </a:pPr>
            <a:r>
              <a:rPr lang="en-US" sz="2000" b="1" dirty="0"/>
              <a:t>Post-depositional components </a:t>
            </a:r>
          </a:p>
          <a:p>
            <a:pPr marL="0" indent="0" eaLnBrk="1" hangingPunct="1">
              <a:buNone/>
            </a:pPr>
            <a:r>
              <a:rPr lang="en-US" sz="2000" dirty="0"/>
              <a:t>Calcite cement - </a:t>
            </a:r>
            <a:r>
              <a:rPr lang="en-US" sz="2000" dirty="0" err="1"/>
              <a:t>sparite</a:t>
            </a:r>
            <a:endParaRPr lang="en-US" sz="2000" dirty="0"/>
          </a:p>
          <a:p>
            <a:pPr marL="0" indent="0" eaLnBrk="1" hangingPunct="1">
              <a:buNone/>
            </a:pPr>
            <a:endParaRPr lang="en-US" sz="2000" dirty="0"/>
          </a:p>
        </p:txBody>
      </p:sp>
      <p:sp>
        <p:nvSpPr>
          <p:cNvPr id="7" name="Slide Number Placeholder 6">
            <a:extLst>
              <a:ext uri="{FF2B5EF4-FFF2-40B4-BE49-F238E27FC236}">
                <a16:creationId xmlns:a16="http://schemas.microsoft.com/office/drawing/2014/main" id="{8386C6F2-EC5F-7E70-DB05-612983D70ACB}"/>
              </a:ext>
            </a:extLst>
          </p:cNvPr>
          <p:cNvSpPr>
            <a:spLocks noGrp="1"/>
          </p:cNvSpPr>
          <p:nvPr>
            <p:ph type="sldNum" sz="quarter" idx="12"/>
          </p:nvPr>
        </p:nvSpPr>
        <p:spPr/>
        <p:txBody>
          <a:bodyPr/>
          <a:lstStyle/>
          <a:p>
            <a:pPr>
              <a:defRPr/>
            </a:pPr>
            <a:fld id="{688D8D0C-77DC-4453-ABD1-6153D5EBFC67}" type="slidenum">
              <a:rPr lang="en-GB" smtClean="0"/>
              <a:pPr>
                <a:defRPr/>
              </a:pPr>
              <a:t>5</a:t>
            </a:fld>
            <a:endParaRPr lang="en-GB" dirty="0"/>
          </a:p>
        </p:txBody>
      </p:sp>
      <p:pic>
        <p:nvPicPr>
          <p:cNvPr id="3" name="Picture 2">
            <a:extLst>
              <a:ext uri="{FF2B5EF4-FFF2-40B4-BE49-F238E27FC236}">
                <a16:creationId xmlns:a16="http://schemas.microsoft.com/office/drawing/2014/main" id="{CA0AD1D1-32EA-C815-ACFA-8DF67F5F0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095" y="6248400"/>
            <a:ext cx="4123809" cy="466667"/>
          </a:xfrm>
          <a:prstGeom prst="rect">
            <a:avLst/>
          </a:prstGeom>
        </p:spPr>
      </p:pic>
    </p:spTree>
    <p:extLst>
      <p:ext uri="{BB962C8B-B14F-4D97-AF65-F5344CB8AC3E}">
        <p14:creationId xmlns:p14="http://schemas.microsoft.com/office/powerpoint/2010/main" val="4104446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A0961F8-D8F4-FBC4-8BD3-8FE40F654ED4}"/>
              </a:ext>
            </a:extLst>
          </p:cNvPr>
          <p:cNvSpPr txBox="1">
            <a:spLocks/>
          </p:cNvSpPr>
          <p:nvPr/>
        </p:nvSpPr>
        <p:spPr bwMode="auto">
          <a:xfrm>
            <a:off x="251520" y="260648"/>
            <a:ext cx="8712000" cy="1152000"/>
          </a:xfrm>
          <a:prstGeom prst="rect">
            <a:avLst/>
          </a:prstGeom>
          <a:solidFill>
            <a:schemeClr val="accent2"/>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endParaRPr lang="en-US" sz="2800" kern="0" dirty="0">
              <a:solidFill>
                <a:schemeClr val="bg1"/>
              </a:solidFill>
            </a:endParaRPr>
          </a:p>
          <a:p>
            <a:r>
              <a:rPr lang="en-US" sz="2800" kern="0" dirty="0">
                <a:solidFill>
                  <a:schemeClr val="bg1"/>
                </a:solidFill>
              </a:rPr>
              <a:t>Limestone components</a:t>
            </a:r>
          </a:p>
          <a:p>
            <a:r>
              <a:rPr lang="en-US" sz="2000" i="1" kern="0" dirty="0">
                <a:solidFill>
                  <a:schemeClr val="bg1"/>
                </a:solidFill>
              </a:rPr>
              <a:t>Skeletal and non-skeletal grains</a:t>
            </a:r>
          </a:p>
          <a:p>
            <a:endParaRPr lang="en-US" sz="500" kern="0" dirty="0">
              <a:solidFill>
                <a:schemeClr val="bg1"/>
              </a:solidFill>
            </a:endParaRPr>
          </a:p>
          <a:p>
            <a:r>
              <a:rPr lang="en-US" sz="1800" kern="0" dirty="0">
                <a:solidFill>
                  <a:schemeClr val="bg1"/>
                </a:solidFill>
              </a:rPr>
              <a:t>Skeletal grains                                                               Non-skeletal grains</a:t>
            </a:r>
            <a:br>
              <a:rPr lang="en-US" sz="2800" kern="0" dirty="0">
                <a:solidFill>
                  <a:schemeClr val="bg1"/>
                </a:solidFill>
              </a:rPr>
            </a:br>
            <a:br>
              <a:rPr lang="en-US" sz="2000" i="1" kern="0" dirty="0">
                <a:solidFill>
                  <a:schemeClr val="bg1"/>
                </a:solidFill>
                <a:latin typeface="+mn-lt"/>
              </a:rPr>
            </a:br>
            <a:endParaRPr lang="en-GB" sz="2000" kern="0" dirty="0">
              <a:solidFill>
                <a:schemeClr val="bg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8698" y="2028091"/>
            <a:ext cx="2100001" cy="1800000"/>
          </a:xfrm>
          <a:prstGeom prst="rect">
            <a:avLst/>
          </a:prstGeom>
        </p:spPr>
      </p:pic>
      <p:sp>
        <p:nvSpPr>
          <p:cNvPr id="13" name="Rectangle 12"/>
          <p:cNvSpPr/>
          <p:nvPr/>
        </p:nvSpPr>
        <p:spPr>
          <a:xfrm>
            <a:off x="792293" y="1506824"/>
            <a:ext cx="2555636" cy="400110"/>
          </a:xfrm>
          <a:prstGeom prst="rect">
            <a:avLst/>
          </a:prstGeom>
        </p:spPr>
        <p:txBody>
          <a:bodyPr wrap="square">
            <a:spAutoFit/>
          </a:bodyPr>
          <a:lstStyle/>
          <a:p>
            <a:pPr algn="ctr"/>
            <a:r>
              <a:rPr lang="en-GB" sz="2000" dirty="0">
                <a:solidFill>
                  <a:srgbClr val="222222"/>
                </a:solidFill>
                <a:latin typeface="+mn-lt"/>
              </a:rPr>
              <a:t>Macrofossils</a:t>
            </a:r>
            <a:endParaRPr lang="en-GB" sz="2000" dirty="0">
              <a:latin typeface="+mn-lt"/>
            </a:endParaRPr>
          </a:p>
        </p:txBody>
      </p:sp>
      <p:sp>
        <p:nvSpPr>
          <p:cNvPr id="15" name="Rectangle 14"/>
          <p:cNvSpPr/>
          <p:nvPr/>
        </p:nvSpPr>
        <p:spPr>
          <a:xfrm>
            <a:off x="2663844" y="3744738"/>
            <a:ext cx="2045978" cy="400110"/>
          </a:xfrm>
          <a:prstGeom prst="rect">
            <a:avLst/>
          </a:prstGeom>
        </p:spPr>
        <p:txBody>
          <a:bodyPr wrap="square">
            <a:spAutoFit/>
          </a:bodyPr>
          <a:lstStyle/>
          <a:p>
            <a:pPr algn="ctr"/>
            <a:r>
              <a:rPr lang="en-GB" sz="2000" dirty="0">
                <a:solidFill>
                  <a:srgbClr val="222222"/>
                </a:solidFill>
                <a:latin typeface="+mn-lt"/>
              </a:rPr>
              <a:t>Corals</a:t>
            </a:r>
            <a:endParaRPr lang="en-GB" sz="2000" dirty="0">
              <a:latin typeface="+mn-lt"/>
            </a:endParaRPr>
          </a:p>
        </p:txBody>
      </p:sp>
      <p:sp>
        <p:nvSpPr>
          <p:cNvPr id="17" name="Rectangle 16"/>
          <p:cNvSpPr/>
          <p:nvPr/>
        </p:nvSpPr>
        <p:spPr>
          <a:xfrm>
            <a:off x="2025589" y="5369907"/>
            <a:ext cx="2045979" cy="400110"/>
          </a:xfrm>
          <a:prstGeom prst="rect">
            <a:avLst/>
          </a:prstGeom>
        </p:spPr>
        <p:txBody>
          <a:bodyPr wrap="square">
            <a:spAutoFit/>
          </a:bodyPr>
          <a:lstStyle/>
          <a:p>
            <a:pPr algn="ctr"/>
            <a:r>
              <a:rPr lang="en-GB" sz="2000" dirty="0">
                <a:solidFill>
                  <a:srgbClr val="222222"/>
                </a:solidFill>
                <a:latin typeface="+mn-lt"/>
              </a:rPr>
              <a:t>Foraminifera</a:t>
            </a:r>
            <a:endParaRPr lang="en-GB" sz="2000" dirty="0">
              <a:latin typeface="+mn-lt"/>
            </a:endParaRPr>
          </a:p>
        </p:txBody>
      </p:sp>
      <p:pic>
        <p:nvPicPr>
          <p:cNvPr id="2050" name="Picture 2" descr="https://upload.wikimedia.org/wikipedia/commons/1/10/Benthic_foraminifera.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6381" y="4526705"/>
            <a:ext cx="2100001" cy="20360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p:cNvGraphicFramePr>
            <a:graphicFrameLocks noChangeAspect="1"/>
          </p:cNvGraphicFramePr>
          <p:nvPr>
            <p:extLst>
              <p:ext uri="{D42A27DB-BD31-4B8C-83A1-F6EECF244321}">
                <p14:modId xmlns:p14="http://schemas.microsoft.com/office/powerpoint/2010/main" val="1218625066"/>
              </p:ext>
            </p:extLst>
          </p:nvPr>
        </p:nvGraphicFramePr>
        <p:xfrm>
          <a:off x="2618902" y="2028090"/>
          <a:ext cx="2135524" cy="1836000"/>
        </p:xfrm>
        <a:graphic>
          <a:graphicData uri="http://schemas.openxmlformats.org/presentationml/2006/ole">
            <mc:AlternateContent xmlns:mc="http://schemas.openxmlformats.org/markup-compatibility/2006">
              <mc:Choice xmlns:v="urn:schemas-microsoft-com:vml" Requires="v">
                <p:oleObj name="CorelDRAW" r:id="rId5" imgW="1316898" imgH="1028970" progId="CorelDraw.Graphic.18">
                  <p:embed/>
                </p:oleObj>
              </mc:Choice>
              <mc:Fallback>
                <p:oleObj name="CorelDRAW" r:id="rId5" imgW="1316898" imgH="1028970" progId="CorelDraw.Graphic.18">
                  <p:embed/>
                  <p:pic>
                    <p:nvPicPr>
                      <p:cNvPr id="0" name=""/>
                      <p:cNvPicPr/>
                      <p:nvPr/>
                    </p:nvPicPr>
                    <p:blipFill>
                      <a:blip r:embed="rId6"/>
                      <a:stretch>
                        <a:fillRect/>
                      </a:stretch>
                    </p:blipFill>
                    <p:spPr>
                      <a:xfrm>
                        <a:off x="2618902" y="2028090"/>
                        <a:ext cx="2135524" cy="1836000"/>
                      </a:xfrm>
                      <a:prstGeom prst="rect">
                        <a:avLst/>
                      </a:prstGeom>
                    </p:spPr>
                  </p:pic>
                </p:oleObj>
              </mc:Fallback>
            </mc:AlternateContent>
          </a:graphicData>
        </a:graphic>
      </p:graphicFrame>
      <p:sp>
        <p:nvSpPr>
          <p:cNvPr id="2" name="Slide Number Placeholder 1"/>
          <p:cNvSpPr>
            <a:spLocks noGrp="1"/>
          </p:cNvSpPr>
          <p:nvPr>
            <p:ph type="sldNum" sz="quarter" idx="12"/>
          </p:nvPr>
        </p:nvSpPr>
        <p:spPr>
          <a:xfrm>
            <a:off x="6700393" y="6243535"/>
            <a:ext cx="1905000" cy="457200"/>
          </a:xfrm>
        </p:spPr>
        <p:txBody>
          <a:bodyPr/>
          <a:lstStyle/>
          <a:p>
            <a:pPr>
              <a:defRPr/>
            </a:pPr>
            <a:fld id="{1EE8BC93-6EA8-42CE-9005-61FA1EC0D146}" type="slidenum">
              <a:rPr lang="en-GB" smtClean="0"/>
              <a:pPr>
                <a:defRPr/>
              </a:pPr>
              <a:t>6</a:t>
            </a:fld>
            <a:endParaRPr lang="en-GB"/>
          </a:p>
        </p:txBody>
      </p:sp>
      <p:sp>
        <p:nvSpPr>
          <p:cNvPr id="24" name="Rectangle 23">
            <a:extLst>
              <a:ext uri="{FF2B5EF4-FFF2-40B4-BE49-F238E27FC236}">
                <a16:creationId xmlns:a16="http://schemas.microsoft.com/office/drawing/2014/main" id="{D0C31F28-A32F-91A4-3ABE-A771FC1A1D5D}"/>
              </a:ext>
            </a:extLst>
          </p:cNvPr>
          <p:cNvSpPr/>
          <p:nvPr/>
        </p:nvSpPr>
        <p:spPr>
          <a:xfrm>
            <a:off x="792293" y="4181018"/>
            <a:ext cx="2555636" cy="400110"/>
          </a:xfrm>
          <a:prstGeom prst="rect">
            <a:avLst/>
          </a:prstGeom>
        </p:spPr>
        <p:txBody>
          <a:bodyPr wrap="square">
            <a:spAutoFit/>
          </a:bodyPr>
          <a:lstStyle/>
          <a:p>
            <a:pPr algn="ctr"/>
            <a:r>
              <a:rPr lang="en-GB" sz="2000" dirty="0">
                <a:solidFill>
                  <a:srgbClr val="222222"/>
                </a:solidFill>
                <a:latin typeface="+mn-lt"/>
              </a:rPr>
              <a:t>Microfossils</a:t>
            </a:r>
            <a:endParaRPr lang="en-GB" sz="2000" dirty="0">
              <a:latin typeface="+mn-lt"/>
            </a:endParaRPr>
          </a:p>
        </p:txBody>
      </p:sp>
      <p:sp>
        <p:nvSpPr>
          <p:cNvPr id="25" name="Rectangle 24">
            <a:extLst>
              <a:ext uri="{FF2B5EF4-FFF2-40B4-BE49-F238E27FC236}">
                <a16:creationId xmlns:a16="http://schemas.microsoft.com/office/drawing/2014/main" id="{8D34FA8A-8592-DDF2-DBD8-8F6297E807E1}"/>
              </a:ext>
            </a:extLst>
          </p:cNvPr>
          <p:cNvSpPr/>
          <p:nvPr/>
        </p:nvSpPr>
        <p:spPr>
          <a:xfrm>
            <a:off x="342721" y="3744738"/>
            <a:ext cx="2045978" cy="400110"/>
          </a:xfrm>
          <a:prstGeom prst="rect">
            <a:avLst/>
          </a:prstGeom>
        </p:spPr>
        <p:txBody>
          <a:bodyPr wrap="square">
            <a:spAutoFit/>
          </a:bodyPr>
          <a:lstStyle/>
          <a:p>
            <a:pPr algn="ctr"/>
            <a:r>
              <a:rPr lang="en-GB" sz="2000" dirty="0">
                <a:solidFill>
                  <a:srgbClr val="222222"/>
                </a:solidFill>
                <a:latin typeface="+mn-lt"/>
              </a:rPr>
              <a:t>Gastropods</a:t>
            </a:r>
            <a:endParaRPr lang="en-GB" sz="2000" dirty="0">
              <a:latin typeface="+mn-lt"/>
            </a:endParaRPr>
          </a:p>
        </p:txBody>
      </p:sp>
      <p:pic>
        <p:nvPicPr>
          <p:cNvPr id="26" name="Picture 25">
            <a:extLst>
              <a:ext uri="{FF2B5EF4-FFF2-40B4-BE49-F238E27FC236}">
                <a16:creationId xmlns:a16="http://schemas.microsoft.com/office/drawing/2014/main" id="{584F55A1-580C-0580-3815-44CE3C7A22D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26755" y="2028090"/>
            <a:ext cx="2479260" cy="1859444"/>
          </a:xfrm>
          <a:prstGeom prst="rect">
            <a:avLst/>
          </a:prstGeom>
        </p:spPr>
      </p:pic>
      <p:pic>
        <p:nvPicPr>
          <p:cNvPr id="27" name="Picture 8" descr="H:\y1_sed5\sed15.jpg">
            <a:extLst>
              <a:ext uri="{FF2B5EF4-FFF2-40B4-BE49-F238E27FC236}">
                <a16:creationId xmlns:a16="http://schemas.microsoft.com/office/drawing/2014/main" id="{376238C3-AE5E-169C-002E-7E665675005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835357" y="4293096"/>
            <a:ext cx="2479260" cy="1583972"/>
          </a:xfrm>
          <a:prstGeom prst="rect">
            <a:avLst/>
          </a:prstGeom>
          <a:noFill/>
          <a:ln w="9525">
            <a:noFill/>
            <a:miter lim="800000"/>
            <a:headEnd/>
            <a:tailEnd/>
          </a:ln>
        </p:spPr>
      </p:pic>
      <p:sp>
        <p:nvSpPr>
          <p:cNvPr id="28" name="Rectangle 27">
            <a:extLst>
              <a:ext uri="{FF2B5EF4-FFF2-40B4-BE49-F238E27FC236}">
                <a16:creationId xmlns:a16="http://schemas.microsoft.com/office/drawing/2014/main" id="{9C57B5EA-F90C-2B6E-640B-6F78C39D8FB2}"/>
              </a:ext>
            </a:extLst>
          </p:cNvPr>
          <p:cNvSpPr/>
          <p:nvPr/>
        </p:nvSpPr>
        <p:spPr>
          <a:xfrm>
            <a:off x="5796073" y="3881635"/>
            <a:ext cx="2479260" cy="400110"/>
          </a:xfrm>
          <a:prstGeom prst="rect">
            <a:avLst/>
          </a:prstGeom>
        </p:spPr>
        <p:txBody>
          <a:bodyPr wrap="square">
            <a:spAutoFit/>
          </a:bodyPr>
          <a:lstStyle/>
          <a:p>
            <a:pPr algn="ctr"/>
            <a:r>
              <a:rPr lang="en-GB" sz="2000" dirty="0" err="1">
                <a:solidFill>
                  <a:srgbClr val="222222"/>
                </a:solidFill>
                <a:latin typeface="+mn-lt"/>
              </a:rPr>
              <a:t>Ooids</a:t>
            </a:r>
            <a:endParaRPr lang="en-GB" sz="2000" dirty="0">
              <a:latin typeface="+mn-lt"/>
            </a:endParaRPr>
          </a:p>
        </p:txBody>
      </p:sp>
      <p:sp>
        <p:nvSpPr>
          <p:cNvPr id="29" name="Rectangle 28">
            <a:extLst>
              <a:ext uri="{FF2B5EF4-FFF2-40B4-BE49-F238E27FC236}">
                <a16:creationId xmlns:a16="http://schemas.microsoft.com/office/drawing/2014/main" id="{4D61A18D-A9CC-A33E-198B-9B03CB700324}"/>
              </a:ext>
            </a:extLst>
          </p:cNvPr>
          <p:cNvSpPr/>
          <p:nvPr/>
        </p:nvSpPr>
        <p:spPr>
          <a:xfrm>
            <a:off x="5826755" y="5877068"/>
            <a:ext cx="2479260" cy="400110"/>
          </a:xfrm>
          <a:prstGeom prst="rect">
            <a:avLst/>
          </a:prstGeom>
        </p:spPr>
        <p:txBody>
          <a:bodyPr wrap="square">
            <a:spAutoFit/>
          </a:bodyPr>
          <a:lstStyle/>
          <a:p>
            <a:pPr algn="ctr"/>
            <a:r>
              <a:rPr lang="en-GB" sz="2000" dirty="0" err="1">
                <a:solidFill>
                  <a:srgbClr val="222222"/>
                </a:solidFill>
                <a:latin typeface="+mn-lt"/>
              </a:rPr>
              <a:t>Peloids</a:t>
            </a:r>
            <a:endParaRPr lang="en-GB" sz="2000" dirty="0">
              <a:latin typeface="+mn-lt"/>
            </a:endParaRPr>
          </a:p>
        </p:txBody>
      </p:sp>
      <p:pic>
        <p:nvPicPr>
          <p:cNvPr id="5" name="Picture 4">
            <a:extLst>
              <a:ext uri="{FF2B5EF4-FFF2-40B4-BE49-F238E27FC236}">
                <a16:creationId xmlns:a16="http://schemas.microsoft.com/office/drawing/2014/main" id="{305C2B39-C238-7FFC-D83E-83440220A6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0095" y="6248400"/>
            <a:ext cx="4123809" cy="466667"/>
          </a:xfrm>
          <a:prstGeom prst="rect">
            <a:avLst/>
          </a:prstGeom>
        </p:spPr>
      </p:pic>
    </p:spTree>
    <p:extLst>
      <p:ext uri="{BB962C8B-B14F-4D97-AF65-F5344CB8AC3E}">
        <p14:creationId xmlns:p14="http://schemas.microsoft.com/office/powerpoint/2010/main" val="3092790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5" descr="C:\TMP\SATC1E0.TMP"/>
          <p:cNvPicPr>
            <a:picLocks noGrp="1" noChangeAspect="1" noChangeArrowheads="1"/>
          </p:cNvPicPr>
          <p:nvPr>
            <p:ph type="clipArt" sz="half" idx="1"/>
          </p:nvPr>
        </p:nvPicPr>
        <p:blipFill>
          <a:blip r:embed="rId3" cstate="print">
            <a:extLst>
              <a:ext uri="{28A0092B-C50C-407E-A947-70E740481C1C}">
                <a14:useLocalDpi xmlns:a14="http://schemas.microsoft.com/office/drawing/2010/main"/>
              </a:ext>
            </a:extLst>
          </a:blip>
          <a:srcRect/>
          <a:stretch>
            <a:fillRect/>
          </a:stretch>
        </p:blipFill>
        <p:spPr>
          <a:xfrm rot="-60000">
            <a:off x="214528" y="2161023"/>
            <a:ext cx="2899151" cy="2365974"/>
          </a:xfrm>
          <a:noFill/>
        </p:spPr>
      </p:pic>
      <p:sp>
        <p:nvSpPr>
          <p:cNvPr id="4" name="Rectangle 3"/>
          <p:cNvSpPr/>
          <p:nvPr/>
        </p:nvSpPr>
        <p:spPr>
          <a:xfrm>
            <a:off x="2482877" y="1774264"/>
            <a:ext cx="1412311" cy="994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60948" y="4057427"/>
            <a:ext cx="2723121" cy="2010997"/>
          </a:xfrm>
          <a:prstGeom prst="rect">
            <a:avLst/>
          </a:prstGeom>
        </p:spPr>
      </p:pic>
      <p:sp>
        <p:nvSpPr>
          <p:cNvPr id="5122" name="Rectangle 2"/>
          <p:cNvSpPr>
            <a:spLocks noGrp="1" noChangeArrowheads="1"/>
          </p:cNvSpPr>
          <p:nvPr>
            <p:ph type="title"/>
          </p:nvPr>
        </p:nvSpPr>
        <p:spPr>
          <a:xfrm>
            <a:off x="552315" y="1412776"/>
            <a:ext cx="4248150" cy="787948"/>
          </a:xfrm>
        </p:spPr>
        <p:txBody>
          <a:bodyPr/>
          <a:lstStyle/>
          <a:p>
            <a:pPr algn="l" eaLnBrk="1" hangingPunct="1"/>
            <a:r>
              <a:rPr lang="en-US" sz="2000" dirty="0">
                <a:latin typeface="+mn-lt"/>
              </a:rPr>
              <a:t>Carbonate mud – Micrite</a:t>
            </a:r>
            <a:br>
              <a:rPr lang="en-US" sz="2000" dirty="0">
                <a:latin typeface="+mn-lt"/>
              </a:rPr>
            </a:br>
            <a:r>
              <a:rPr lang="en-US" sz="2000" dirty="0">
                <a:latin typeface="+mn-lt"/>
              </a:rPr>
              <a:t>Carbonate Mud is  biological in origin </a:t>
            </a:r>
          </a:p>
        </p:txBody>
      </p:sp>
      <p:sp>
        <p:nvSpPr>
          <p:cNvPr id="8" name="Rectangle 7"/>
          <p:cNvSpPr/>
          <p:nvPr/>
        </p:nvSpPr>
        <p:spPr>
          <a:xfrm>
            <a:off x="399726" y="4913756"/>
            <a:ext cx="1609038" cy="830997"/>
          </a:xfrm>
          <a:prstGeom prst="rect">
            <a:avLst/>
          </a:prstGeom>
        </p:spPr>
        <p:txBody>
          <a:bodyPr wrap="square">
            <a:spAutoFit/>
          </a:bodyPr>
          <a:lstStyle/>
          <a:p>
            <a:r>
              <a:rPr lang="en-GB" sz="1200" dirty="0" err="1">
                <a:latin typeface="+mn-lt"/>
              </a:rPr>
              <a:t>Halimeda</a:t>
            </a:r>
            <a:r>
              <a:rPr lang="en-GB" sz="1200" dirty="0">
                <a:latin typeface="+mn-lt"/>
              </a:rPr>
              <a:t> </a:t>
            </a:r>
            <a:r>
              <a:rPr lang="en-GB" sz="1200" dirty="0" err="1">
                <a:latin typeface="+mn-lt"/>
              </a:rPr>
              <a:t>incrassata</a:t>
            </a:r>
            <a:r>
              <a:rPr lang="en-GB" sz="1200" dirty="0">
                <a:latin typeface="+mn-lt"/>
              </a:rPr>
              <a:t> (calcareous green algae) (San Salvador Island, Bahamas) </a:t>
            </a:r>
          </a:p>
        </p:txBody>
      </p:sp>
      <p:sp>
        <p:nvSpPr>
          <p:cNvPr id="10" name="Rectangle 9"/>
          <p:cNvSpPr/>
          <p:nvPr/>
        </p:nvSpPr>
        <p:spPr>
          <a:xfrm>
            <a:off x="4716016" y="3717032"/>
            <a:ext cx="842706" cy="369332"/>
          </a:xfrm>
          <a:prstGeom prst="rect">
            <a:avLst/>
          </a:prstGeom>
        </p:spPr>
        <p:txBody>
          <a:bodyPr wrap="square">
            <a:spAutoFit/>
          </a:bodyPr>
          <a:lstStyle/>
          <a:p>
            <a:pPr algn="ctr"/>
            <a:r>
              <a:rPr lang="en-GB" sz="1800" dirty="0">
                <a:solidFill>
                  <a:schemeClr val="bg1"/>
                </a:solidFill>
                <a:latin typeface="+mn-lt"/>
              </a:rPr>
              <a:t>R98</a:t>
            </a:r>
          </a:p>
        </p:txBody>
      </p:sp>
      <p:sp>
        <p:nvSpPr>
          <p:cNvPr id="11" name="Rectangle 10"/>
          <p:cNvSpPr/>
          <p:nvPr/>
        </p:nvSpPr>
        <p:spPr>
          <a:xfrm>
            <a:off x="6845972" y="5805264"/>
            <a:ext cx="2016224" cy="369332"/>
          </a:xfrm>
          <a:prstGeom prst="rect">
            <a:avLst/>
          </a:prstGeom>
        </p:spPr>
        <p:txBody>
          <a:bodyPr wrap="square">
            <a:spAutoFit/>
          </a:bodyPr>
          <a:lstStyle/>
          <a:p>
            <a:pPr algn="ctr"/>
            <a:r>
              <a:rPr lang="en-GB" sz="1800" dirty="0">
                <a:solidFill>
                  <a:schemeClr val="bg1"/>
                </a:solidFill>
                <a:latin typeface="+mn-lt"/>
              </a:rPr>
              <a:t>Shelly fossils</a:t>
            </a:r>
          </a:p>
        </p:txBody>
      </p:sp>
      <p:sp>
        <p:nvSpPr>
          <p:cNvPr id="3" name="Slide Number Placeholder 2"/>
          <p:cNvSpPr>
            <a:spLocks noGrp="1"/>
          </p:cNvSpPr>
          <p:nvPr>
            <p:ph type="sldNum" sz="quarter" idx="12"/>
          </p:nvPr>
        </p:nvSpPr>
        <p:spPr/>
        <p:txBody>
          <a:bodyPr/>
          <a:lstStyle/>
          <a:p>
            <a:pPr>
              <a:defRPr/>
            </a:pPr>
            <a:fld id="{688D8D0C-77DC-4453-ABD1-6153D5EBFC67}" type="slidenum">
              <a:rPr lang="en-GB" smtClean="0"/>
              <a:pPr>
                <a:defRPr/>
              </a:pPr>
              <a:t>7</a:t>
            </a:fld>
            <a:endParaRPr lang="en-GB"/>
          </a:p>
        </p:txBody>
      </p:sp>
      <p:sp>
        <p:nvSpPr>
          <p:cNvPr id="7" name="Title 1">
            <a:extLst>
              <a:ext uri="{FF2B5EF4-FFF2-40B4-BE49-F238E27FC236}">
                <a16:creationId xmlns:a16="http://schemas.microsoft.com/office/drawing/2014/main" id="{04A3B388-049E-DE9B-83BC-E4DE2023A3E3}"/>
              </a:ext>
            </a:extLst>
          </p:cNvPr>
          <p:cNvSpPr txBox="1">
            <a:spLocks/>
          </p:cNvSpPr>
          <p:nvPr/>
        </p:nvSpPr>
        <p:spPr bwMode="auto">
          <a:xfrm>
            <a:off x="251520" y="260648"/>
            <a:ext cx="8712000" cy="1080120"/>
          </a:xfrm>
          <a:prstGeom prst="rect">
            <a:avLst/>
          </a:prstGeom>
          <a:solidFill>
            <a:schemeClr val="accent2"/>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endParaRPr lang="en-US" sz="2800" kern="0" dirty="0">
              <a:solidFill>
                <a:schemeClr val="bg1"/>
              </a:solidFill>
            </a:endParaRPr>
          </a:p>
          <a:p>
            <a:endParaRPr lang="en-US" sz="1600" kern="0" dirty="0">
              <a:solidFill>
                <a:schemeClr val="bg1"/>
              </a:solidFill>
            </a:endParaRPr>
          </a:p>
          <a:p>
            <a:endParaRPr lang="en-US" sz="2800" kern="0" dirty="0">
              <a:solidFill>
                <a:schemeClr val="bg1"/>
              </a:solidFill>
            </a:endParaRPr>
          </a:p>
          <a:p>
            <a:r>
              <a:rPr lang="en-US" sz="2800" kern="0" dirty="0">
                <a:solidFill>
                  <a:schemeClr val="bg1"/>
                </a:solidFill>
              </a:rPr>
              <a:t>Limestone components</a:t>
            </a:r>
          </a:p>
          <a:p>
            <a:r>
              <a:rPr lang="en-US" sz="2000" i="1" kern="0" dirty="0">
                <a:solidFill>
                  <a:schemeClr val="bg1"/>
                </a:solidFill>
              </a:rPr>
              <a:t>Micrite and chalk matrix</a:t>
            </a:r>
          </a:p>
          <a:p>
            <a:r>
              <a:rPr lang="en-US" sz="1800" kern="0" dirty="0">
                <a:solidFill>
                  <a:schemeClr val="bg1"/>
                </a:solidFill>
              </a:rPr>
              <a:t>Micrite                                                                           Chalk</a:t>
            </a:r>
            <a:endParaRPr lang="en-US" sz="1000" kern="0" dirty="0">
              <a:solidFill>
                <a:schemeClr val="bg1"/>
              </a:solidFill>
            </a:endParaRPr>
          </a:p>
          <a:p>
            <a:br>
              <a:rPr lang="en-US" sz="2800" kern="0" dirty="0">
                <a:solidFill>
                  <a:schemeClr val="bg1"/>
                </a:solidFill>
              </a:rPr>
            </a:br>
            <a:br>
              <a:rPr lang="en-US" sz="2000" i="1" kern="0" dirty="0">
                <a:solidFill>
                  <a:schemeClr val="bg1"/>
                </a:solidFill>
                <a:latin typeface="+mn-lt"/>
              </a:rPr>
            </a:br>
            <a:endParaRPr lang="en-GB" sz="2000" kern="0" dirty="0">
              <a:solidFill>
                <a:schemeClr val="bg1"/>
              </a:solidFill>
            </a:endParaRPr>
          </a:p>
        </p:txBody>
      </p:sp>
      <p:sp>
        <p:nvSpPr>
          <p:cNvPr id="13" name="Rectangle 2">
            <a:extLst>
              <a:ext uri="{FF2B5EF4-FFF2-40B4-BE49-F238E27FC236}">
                <a16:creationId xmlns:a16="http://schemas.microsoft.com/office/drawing/2014/main" id="{FCD24BC9-869B-278B-2BCF-4F5D93ACEC51}"/>
              </a:ext>
            </a:extLst>
          </p:cNvPr>
          <p:cNvSpPr txBox="1">
            <a:spLocks noChangeArrowheads="1"/>
          </p:cNvSpPr>
          <p:nvPr/>
        </p:nvSpPr>
        <p:spPr bwMode="auto">
          <a:xfrm>
            <a:off x="5101260" y="1380290"/>
            <a:ext cx="3862260" cy="7879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2000" kern="0" dirty="0"/>
              <a:t>Chalk – deep water</a:t>
            </a:r>
          </a:p>
          <a:p>
            <a:pPr algn="l" eaLnBrk="1" hangingPunct="1"/>
            <a:r>
              <a:rPr lang="en-US" sz="2000" kern="0" dirty="0">
                <a:latin typeface="+mn-lt"/>
              </a:rPr>
              <a:t> </a:t>
            </a:r>
          </a:p>
        </p:txBody>
      </p:sp>
      <p:pic>
        <p:nvPicPr>
          <p:cNvPr id="14" name="Picture 2" descr="Image result">
            <a:extLst>
              <a:ext uri="{FF2B5EF4-FFF2-40B4-BE49-F238E27FC236}">
                <a16:creationId xmlns:a16="http://schemas.microsoft.com/office/drawing/2014/main" id="{A2E3A4AE-8B2B-8C96-880C-0F994A7BFAC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48408" y="1819001"/>
            <a:ext cx="2727441" cy="21693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CB2B2A4-3003-55FD-68B2-B7B64B9775E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08693" y="3890745"/>
            <a:ext cx="2187567" cy="2333405"/>
          </a:xfrm>
          <a:prstGeom prst="rect">
            <a:avLst/>
          </a:prstGeom>
        </p:spPr>
      </p:pic>
      <p:pic>
        <p:nvPicPr>
          <p:cNvPr id="9" name="Picture 8">
            <a:extLst>
              <a:ext uri="{FF2B5EF4-FFF2-40B4-BE49-F238E27FC236}">
                <a16:creationId xmlns:a16="http://schemas.microsoft.com/office/drawing/2014/main" id="{A23068E5-20F3-E545-A848-9F67AB25A3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0095" y="6248400"/>
            <a:ext cx="4123809" cy="466667"/>
          </a:xfrm>
          <a:prstGeom prst="rect">
            <a:avLst/>
          </a:prstGeom>
        </p:spPr>
      </p:pic>
    </p:spTree>
    <p:extLst>
      <p:ext uri="{BB962C8B-B14F-4D97-AF65-F5344CB8AC3E}">
        <p14:creationId xmlns:p14="http://schemas.microsoft.com/office/powerpoint/2010/main" val="2996657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7C97DB-83D0-F1F4-A3BF-84193F95B7A9}"/>
              </a:ext>
            </a:extLst>
          </p:cNvPr>
          <p:cNvSpPr txBox="1">
            <a:spLocks/>
          </p:cNvSpPr>
          <p:nvPr/>
        </p:nvSpPr>
        <p:spPr bwMode="auto">
          <a:xfrm>
            <a:off x="251520" y="260648"/>
            <a:ext cx="8712000" cy="1152000"/>
          </a:xfrm>
          <a:prstGeom prst="rect">
            <a:avLst/>
          </a:prstGeom>
          <a:solidFill>
            <a:schemeClr val="accent2"/>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endParaRPr lang="en-US" sz="2800" kern="0" dirty="0">
              <a:solidFill>
                <a:schemeClr val="bg1"/>
              </a:solidFill>
            </a:endParaRPr>
          </a:p>
          <a:p>
            <a:r>
              <a:rPr lang="en-US" sz="2800" kern="0" dirty="0">
                <a:solidFill>
                  <a:schemeClr val="bg1"/>
                </a:solidFill>
              </a:rPr>
              <a:t>Limestone components - crystal fabrics</a:t>
            </a:r>
            <a:endParaRPr lang="en-US" sz="500" kern="0" dirty="0">
              <a:solidFill>
                <a:schemeClr val="bg1"/>
              </a:solidFill>
            </a:endParaRPr>
          </a:p>
          <a:p>
            <a:r>
              <a:rPr lang="en-US" sz="2000" i="1" kern="0" dirty="0">
                <a:solidFill>
                  <a:schemeClr val="bg1"/>
                </a:solidFill>
              </a:rPr>
              <a:t>Post depositional processes - Diagenesis</a:t>
            </a:r>
            <a:br>
              <a:rPr lang="en-US" sz="2800" kern="0" dirty="0">
                <a:solidFill>
                  <a:schemeClr val="bg1"/>
                </a:solidFill>
              </a:rPr>
            </a:br>
            <a:br>
              <a:rPr lang="en-US" sz="2000" i="1" kern="0" dirty="0">
                <a:solidFill>
                  <a:schemeClr val="bg1"/>
                </a:solidFill>
                <a:latin typeface="+mn-lt"/>
              </a:rPr>
            </a:br>
            <a:endParaRPr lang="en-GB" sz="2000" kern="0" dirty="0">
              <a:solidFill>
                <a:schemeClr val="bg1"/>
              </a:solidFill>
            </a:endParaRPr>
          </a:p>
        </p:txBody>
      </p:sp>
      <p:sp>
        <p:nvSpPr>
          <p:cNvPr id="4099" name="Rectangle 4"/>
          <p:cNvSpPr>
            <a:spLocks noGrp="1" noChangeArrowheads="1"/>
          </p:cNvSpPr>
          <p:nvPr>
            <p:ph type="body" sz="half" idx="2"/>
          </p:nvPr>
        </p:nvSpPr>
        <p:spPr>
          <a:xfrm>
            <a:off x="251520" y="1471274"/>
            <a:ext cx="4608512" cy="1152000"/>
          </a:xfrm>
        </p:spPr>
        <p:txBody>
          <a:bodyPr/>
          <a:lstStyle/>
          <a:p>
            <a:pPr marL="0" indent="0" eaLnBrk="1" hangingPunct="1">
              <a:buNone/>
            </a:pPr>
            <a:r>
              <a:rPr lang="en-US" sz="2000" dirty="0"/>
              <a:t>All the physical and chemical processes that affect a sediment after it has been deposited. </a:t>
            </a:r>
          </a:p>
          <a:p>
            <a:pPr marL="0" indent="0" eaLnBrk="1" hangingPunct="1">
              <a:buNone/>
            </a:pPr>
            <a:endParaRPr lang="en-GB" sz="2000" dirty="0"/>
          </a:p>
        </p:txBody>
      </p:sp>
      <p:sp>
        <p:nvSpPr>
          <p:cNvPr id="2" name="Slide Number Placeholder 1"/>
          <p:cNvSpPr>
            <a:spLocks noGrp="1"/>
          </p:cNvSpPr>
          <p:nvPr>
            <p:ph type="sldNum" sz="quarter" idx="12"/>
          </p:nvPr>
        </p:nvSpPr>
        <p:spPr/>
        <p:txBody>
          <a:bodyPr/>
          <a:lstStyle/>
          <a:p>
            <a:pPr>
              <a:defRPr/>
            </a:pPr>
            <a:fld id="{688D8D0C-77DC-4453-ABD1-6153D5EBFC67}" type="slidenum">
              <a:rPr lang="en-GB" smtClean="0"/>
              <a:pPr>
                <a:defRPr/>
              </a:pPr>
              <a:t>8</a:t>
            </a:fld>
            <a:endParaRPr lang="en-GB"/>
          </a:p>
        </p:txBody>
      </p:sp>
      <p:sp>
        <p:nvSpPr>
          <p:cNvPr id="3" name="Rectangle 4">
            <a:extLst>
              <a:ext uri="{FF2B5EF4-FFF2-40B4-BE49-F238E27FC236}">
                <a16:creationId xmlns:a16="http://schemas.microsoft.com/office/drawing/2014/main" id="{449B242D-1E0E-67A7-E59A-170FC6542CBC}"/>
              </a:ext>
            </a:extLst>
          </p:cNvPr>
          <p:cNvSpPr txBox="1">
            <a:spLocks noChangeArrowheads="1"/>
          </p:cNvSpPr>
          <p:nvPr/>
        </p:nvSpPr>
        <p:spPr bwMode="auto">
          <a:xfrm>
            <a:off x="971600" y="2348880"/>
            <a:ext cx="3456384" cy="32132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endParaRPr lang="en-GB" sz="1050" kern="0" dirty="0"/>
          </a:p>
          <a:p>
            <a:pPr eaLnBrk="1" hangingPunct="1">
              <a:lnSpc>
                <a:spcPct val="90000"/>
              </a:lnSpc>
            </a:pPr>
            <a:r>
              <a:rPr lang="en-GB" sz="2000" kern="0" dirty="0"/>
              <a:t>Cementation/dissolution </a:t>
            </a:r>
          </a:p>
          <a:p>
            <a:pPr eaLnBrk="1" hangingPunct="1">
              <a:lnSpc>
                <a:spcPct val="90000"/>
              </a:lnSpc>
            </a:pPr>
            <a:r>
              <a:rPr lang="en-GB" sz="2000" kern="0" dirty="0"/>
              <a:t>Recrystallisation </a:t>
            </a:r>
          </a:p>
          <a:p>
            <a:pPr eaLnBrk="1" hangingPunct="1">
              <a:lnSpc>
                <a:spcPct val="90000"/>
              </a:lnSpc>
            </a:pPr>
            <a:r>
              <a:rPr lang="en-GB" sz="2000" kern="0" dirty="0"/>
              <a:t>Replacement</a:t>
            </a:r>
          </a:p>
          <a:p>
            <a:pPr eaLnBrk="1" hangingPunct="1">
              <a:lnSpc>
                <a:spcPct val="90000"/>
              </a:lnSpc>
            </a:pPr>
            <a:r>
              <a:rPr lang="en-GB" sz="2000" kern="0" dirty="0"/>
              <a:t>Compaction </a:t>
            </a:r>
          </a:p>
        </p:txBody>
      </p:sp>
      <p:graphicFrame>
        <p:nvGraphicFramePr>
          <p:cNvPr id="6" name="Object 5">
            <a:extLst>
              <a:ext uri="{FF2B5EF4-FFF2-40B4-BE49-F238E27FC236}">
                <a16:creationId xmlns:a16="http://schemas.microsoft.com/office/drawing/2014/main" id="{B9171935-253F-9717-2A1E-65D75CB80620}"/>
              </a:ext>
            </a:extLst>
          </p:cNvPr>
          <p:cNvGraphicFramePr>
            <a:graphicFrameLocks noChangeAspect="1"/>
          </p:cNvGraphicFramePr>
          <p:nvPr>
            <p:extLst>
              <p:ext uri="{D42A27DB-BD31-4B8C-83A1-F6EECF244321}">
                <p14:modId xmlns:p14="http://schemas.microsoft.com/office/powerpoint/2010/main" val="3486892717"/>
              </p:ext>
            </p:extLst>
          </p:nvPr>
        </p:nvGraphicFramePr>
        <p:xfrm>
          <a:off x="4860032" y="1490868"/>
          <a:ext cx="3765029" cy="5177658"/>
        </p:xfrm>
        <a:graphic>
          <a:graphicData uri="http://schemas.openxmlformats.org/presentationml/2006/ole">
            <mc:AlternateContent xmlns:mc="http://schemas.openxmlformats.org/markup-compatibility/2006">
              <mc:Choice xmlns:v="urn:schemas-microsoft-com:vml" Requires="v">
                <p:oleObj name="CorelDRAW" r:id="rId3" imgW="7159908" imgH="9853574" progId="CorelDraw.Graphic.18">
                  <p:embed/>
                </p:oleObj>
              </mc:Choice>
              <mc:Fallback>
                <p:oleObj name="CorelDRAW" r:id="rId3" imgW="7159908" imgH="9853574" progId="CorelDraw.Graphic.18">
                  <p:embed/>
                  <p:pic>
                    <p:nvPicPr>
                      <p:cNvPr id="2" name="Object 1"/>
                      <p:cNvPicPr/>
                      <p:nvPr/>
                    </p:nvPicPr>
                    <p:blipFill>
                      <a:blip r:embed="rId4"/>
                      <a:stretch>
                        <a:fillRect/>
                      </a:stretch>
                    </p:blipFill>
                    <p:spPr>
                      <a:xfrm>
                        <a:off x="4860032" y="1490868"/>
                        <a:ext cx="3765029" cy="517765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B6A68913-E05B-913A-59A7-452FE2A70F28}"/>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75450" y="3955508"/>
            <a:ext cx="4174232" cy="2171328"/>
          </a:xfrm>
          <a:prstGeom prst="rect">
            <a:avLst/>
          </a:prstGeom>
        </p:spPr>
      </p:pic>
      <p:pic>
        <p:nvPicPr>
          <p:cNvPr id="7" name="Picture 6">
            <a:extLst>
              <a:ext uri="{FF2B5EF4-FFF2-40B4-BE49-F238E27FC236}">
                <a16:creationId xmlns:a16="http://schemas.microsoft.com/office/drawing/2014/main" id="{EA2F0F13-4322-ACE7-E6C3-37F42A71B5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095" y="6248400"/>
            <a:ext cx="4123809" cy="466667"/>
          </a:xfrm>
          <a:prstGeom prst="rect">
            <a:avLst/>
          </a:prstGeom>
        </p:spPr>
      </p:pic>
    </p:spTree>
    <p:extLst>
      <p:ext uri="{BB962C8B-B14F-4D97-AF65-F5344CB8AC3E}">
        <p14:creationId xmlns:p14="http://schemas.microsoft.com/office/powerpoint/2010/main" val="1711529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4893D-496E-2BCB-497B-F8CBD5E1D24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E7F3652-763C-8CC1-E34F-5BC771904DBE}"/>
              </a:ext>
            </a:extLst>
          </p:cNvPr>
          <p:cNvPicPr>
            <a:picLocks noChangeAspect="1"/>
          </p:cNvPicPr>
          <p:nvPr/>
        </p:nvPicPr>
        <p:blipFill>
          <a:blip r:embed="rId3"/>
          <a:stretch>
            <a:fillRect/>
          </a:stretch>
        </p:blipFill>
        <p:spPr>
          <a:xfrm>
            <a:off x="3937412" y="3717032"/>
            <a:ext cx="4811052" cy="2219619"/>
          </a:xfrm>
          <a:prstGeom prst="rect">
            <a:avLst/>
          </a:prstGeom>
        </p:spPr>
      </p:pic>
      <p:sp>
        <p:nvSpPr>
          <p:cNvPr id="2" name="Title 1">
            <a:extLst>
              <a:ext uri="{FF2B5EF4-FFF2-40B4-BE49-F238E27FC236}">
                <a16:creationId xmlns:a16="http://schemas.microsoft.com/office/drawing/2014/main" id="{D3E2B836-3927-6196-94CA-776209181D22}"/>
              </a:ext>
            </a:extLst>
          </p:cNvPr>
          <p:cNvSpPr>
            <a:spLocks noGrp="1"/>
          </p:cNvSpPr>
          <p:nvPr>
            <p:ph type="title"/>
          </p:nvPr>
        </p:nvSpPr>
        <p:spPr>
          <a:xfrm>
            <a:off x="252488" y="260648"/>
            <a:ext cx="8712000" cy="1152000"/>
          </a:xfrm>
          <a:solidFill>
            <a:schemeClr val="accent2"/>
          </a:solidFill>
        </p:spPr>
        <p:txBody>
          <a:bodyPr/>
          <a:lstStyle/>
          <a:p>
            <a:r>
              <a:rPr lang="en-US" sz="2800" kern="0" dirty="0">
                <a:solidFill>
                  <a:schemeClr val="bg1"/>
                </a:solidFill>
              </a:rPr>
              <a:t>Limestone textures</a:t>
            </a:r>
            <a:br>
              <a:rPr lang="en-US" sz="2800" kern="0" dirty="0">
                <a:solidFill>
                  <a:schemeClr val="bg1"/>
                </a:solidFill>
              </a:rPr>
            </a:br>
            <a:r>
              <a:rPr lang="en-US" sz="2000" i="1" dirty="0">
                <a:solidFill>
                  <a:schemeClr val="bg1"/>
                </a:solidFill>
              </a:rPr>
              <a:t>P</a:t>
            </a:r>
            <a:r>
              <a:rPr lang="en-US" sz="2000" i="1" kern="0" dirty="0">
                <a:solidFill>
                  <a:schemeClr val="bg1"/>
                </a:solidFill>
              </a:rPr>
              <a:t>hysical, biological and chemical alteration and compaction</a:t>
            </a:r>
            <a:br>
              <a:rPr lang="en-US" sz="2000" i="1" dirty="0">
                <a:solidFill>
                  <a:schemeClr val="bg1"/>
                </a:solidFill>
                <a:latin typeface="+mn-lt"/>
              </a:rPr>
            </a:br>
            <a:endParaRPr lang="en-GB" sz="2000" dirty="0">
              <a:solidFill>
                <a:schemeClr val="bg1"/>
              </a:solidFill>
            </a:endParaRPr>
          </a:p>
        </p:txBody>
      </p:sp>
      <p:sp>
        <p:nvSpPr>
          <p:cNvPr id="3" name="Slide Number Placeholder 2">
            <a:extLst>
              <a:ext uri="{FF2B5EF4-FFF2-40B4-BE49-F238E27FC236}">
                <a16:creationId xmlns:a16="http://schemas.microsoft.com/office/drawing/2014/main" id="{AEF491A0-2095-5D3F-44ED-5C8368FE50E8}"/>
              </a:ext>
            </a:extLst>
          </p:cNvPr>
          <p:cNvSpPr>
            <a:spLocks noGrp="1"/>
          </p:cNvSpPr>
          <p:nvPr>
            <p:ph type="sldNum" sz="quarter" idx="12"/>
          </p:nvPr>
        </p:nvSpPr>
        <p:spPr/>
        <p:txBody>
          <a:bodyPr/>
          <a:lstStyle/>
          <a:p>
            <a:pPr>
              <a:defRPr/>
            </a:pPr>
            <a:fld id="{1E55ACE2-D503-4A4F-997C-60F52754BF56}" type="slidenum">
              <a:rPr lang="en-GB" smtClean="0"/>
              <a:pPr>
                <a:defRPr/>
              </a:pPr>
              <a:t>9</a:t>
            </a:fld>
            <a:endParaRPr lang="en-GB" dirty="0"/>
          </a:p>
        </p:txBody>
      </p:sp>
      <p:pic>
        <p:nvPicPr>
          <p:cNvPr id="4" name="Picture 3">
            <a:extLst>
              <a:ext uri="{FF2B5EF4-FFF2-40B4-BE49-F238E27FC236}">
                <a16:creationId xmlns:a16="http://schemas.microsoft.com/office/drawing/2014/main" id="{FC292790-A607-DFBD-C89C-9F44F176CD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560" y="1988840"/>
            <a:ext cx="2591024" cy="3872064"/>
          </a:xfrm>
          <a:prstGeom prst="rect">
            <a:avLst/>
          </a:prstGeom>
        </p:spPr>
      </p:pic>
      <p:pic>
        <p:nvPicPr>
          <p:cNvPr id="6" name="Picture 2" descr="Image result for broken shells">
            <a:extLst>
              <a:ext uri="{FF2B5EF4-FFF2-40B4-BE49-F238E27FC236}">
                <a16:creationId xmlns:a16="http://schemas.microsoft.com/office/drawing/2014/main" id="{4A57DCE0-5B4D-6897-7978-492BC98E209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88144" y="1772816"/>
            <a:ext cx="2625071"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1F759A-A1AB-E998-7F02-F31138E91A8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948787" y="1777454"/>
            <a:ext cx="2258149" cy="1800000"/>
          </a:xfrm>
          <a:prstGeom prst="rect">
            <a:avLst/>
          </a:prstGeom>
        </p:spPr>
      </p:pic>
      <p:cxnSp>
        <p:nvCxnSpPr>
          <p:cNvPr id="12" name="Straight Arrow Connector 11">
            <a:extLst>
              <a:ext uri="{FF2B5EF4-FFF2-40B4-BE49-F238E27FC236}">
                <a16:creationId xmlns:a16="http://schemas.microsoft.com/office/drawing/2014/main" id="{6CE6380B-583A-608A-2399-8B091E6721B2}"/>
              </a:ext>
            </a:extLst>
          </p:cNvPr>
          <p:cNvCxnSpPr>
            <a:cxnSpLocks/>
          </p:cNvCxnSpPr>
          <p:nvPr/>
        </p:nvCxnSpPr>
        <p:spPr>
          <a:xfrm>
            <a:off x="6023929" y="4853927"/>
            <a:ext cx="0" cy="1080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853D3C8-5C38-01ED-A9A8-A9620298217E}"/>
              </a:ext>
            </a:extLst>
          </p:cNvPr>
          <p:cNvCxnSpPr>
            <a:cxnSpLocks/>
          </p:cNvCxnSpPr>
          <p:nvPr/>
        </p:nvCxnSpPr>
        <p:spPr>
          <a:xfrm>
            <a:off x="7092280" y="4853927"/>
            <a:ext cx="0" cy="1080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1F0AF40-F065-7A63-5F58-2D7059457433}"/>
              </a:ext>
            </a:extLst>
          </p:cNvPr>
          <p:cNvCxnSpPr>
            <a:cxnSpLocks/>
          </p:cNvCxnSpPr>
          <p:nvPr/>
        </p:nvCxnSpPr>
        <p:spPr>
          <a:xfrm>
            <a:off x="8100392" y="4853927"/>
            <a:ext cx="0" cy="1080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B52D468-6F56-A15A-B609-4DD0824B6300}"/>
              </a:ext>
            </a:extLst>
          </p:cNvPr>
          <p:cNvSpPr/>
          <p:nvPr/>
        </p:nvSpPr>
        <p:spPr>
          <a:xfrm>
            <a:off x="252487" y="1484784"/>
            <a:ext cx="3276728" cy="4608512"/>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6DCF637-831A-8A78-E994-1A11D779336C}"/>
              </a:ext>
            </a:extLst>
          </p:cNvPr>
          <p:cNvSpPr/>
          <p:nvPr/>
        </p:nvSpPr>
        <p:spPr>
          <a:xfrm>
            <a:off x="3779912" y="1481409"/>
            <a:ext cx="5171969" cy="4608512"/>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B03B24F4-FFCA-1EF9-BA83-9896FAB56806}"/>
              </a:ext>
            </a:extLst>
          </p:cNvPr>
          <p:cNvSpPr txBox="1"/>
          <p:nvPr/>
        </p:nvSpPr>
        <p:spPr>
          <a:xfrm>
            <a:off x="5468418" y="1457718"/>
            <a:ext cx="2376264" cy="338554"/>
          </a:xfrm>
          <a:prstGeom prst="rect">
            <a:avLst/>
          </a:prstGeom>
          <a:noFill/>
        </p:spPr>
        <p:txBody>
          <a:bodyPr wrap="square">
            <a:spAutoFit/>
          </a:bodyPr>
          <a:lstStyle/>
          <a:p>
            <a:pPr marR="457200" lvl="0" fontAlgn="auto" hangingPunct="0"/>
            <a:r>
              <a:rPr lang="en-US" sz="1600" b="1" i="1" dirty="0">
                <a:effectLst/>
                <a:latin typeface="Calibri" panose="020F0502020204030204" pitchFamily="34" charset="0"/>
                <a:ea typeface="Times New Roman" panose="02020603050405020304" pitchFamily="18" charset="0"/>
                <a:cs typeface="Times New Roman" panose="02020603050405020304" pitchFamily="18" charset="0"/>
              </a:rPr>
              <a:t>Depositional</a:t>
            </a:r>
            <a:endParaRPr lang="en-GB" sz="1600" dirty="0">
              <a:effectLst/>
              <a:latin typeface="New York"/>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1F688BE-6852-438D-CC51-52D828024B03}"/>
              </a:ext>
            </a:extLst>
          </p:cNvPr>
          <p:cNvSpPr txBox="1"/>
          <p:nvPr/>
        </p:nvSpPr>
        <p:spPr>
          <a:xfrm>
            <a:off x="347881" y="1513780"/>
            <a:ext cx="3600905" cy="338554"/>
          </a:xfrm>
          <a:prstGeom prst="rect">
            <a:avLst/>
          </a:prstGeom>
          <a:noFill/>
        </p:spPr>
        <p:txBody>
          <a:bodyPr wrap="square">
            <a:spAutoFit/>
          </a:bodyPr>
          <a:lstStyle/>
          <a:p>
            <a:pPr marR="457200" lvl="0" fontAlgn="auto" hangingPunct="0"/>
            <a:r>
              <a:rPr lang="en-US" sz="1600" b="1" i="1" dirty="0">
                <a:effectLst/>
                <a:latin typeface="Calibri" panose="020F0502020204030204" pitchFamily="34" charset="0"/>
                <a:ea typeface="Times New Roman" panose="02020603050405020304" pitchFamily="18" charset="0"/>
                <a:cs typeface="Times New Roman" panose="02020603050405020304" pitchFamily="18" charset="0"/>
              </a:rPr>
              <a:t>Depositional and post-depositional</a:t>
            </a:r>
            <a:endParaRPr lang="en-GB" sz="1600" dirty="0">
              <a:effectLst/>
              <a:latin typeface="New York"/>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40980746-12AF-BBF5-0CD0-CEB0F5CCBB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0095" y="6248400"/>
            <a:ext cx="4123809" cy="466667"/>
          </a:xfrm>
          <a:prstGeom prst="rect">
            <a:avLst/>
          </a:prstGeom>
        </p:spPr>
      </p:pic>
    </p:spTree>
    <p:extLst>
      <p:ext uri="{BB962C8B-B14F-4D97-AF65-F5344CB8AC3E}">
        <p14:creationId xmlns:p14="http://schemas.microsoft.com/office/powerpoint/2010/main" val="19152867"/>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3444</Words>
  <Application>Microsoft Office PowerPoint</Application>
  <PresentationFormat>Letter Paper (8.5x11 in)</PresentationFormat>
  <Paragraphs>443</Paragraphs>
  <Slides>18</Slides>
  <Notes>16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9" baseType="lpstr">
      <vt:lpstr>Aptos</vt:lpstr>
      <vt:lpstr>Arial</vt:lpstr>
      <vt:lpstr>Calibri</vt:lpstr>
      <vt:lpstr>Calibri Light</vt:lpstr>
      <vt:lpstr>Google Sans</vt:lpstr>
      <vt:lpstr>MEC</vt:lpstr>
      <vt:lpstr>New York</vt:lpstr>
      <vt:lpstr>Roboto</vt:lpstr>
      <vt:lpstr>Times New Roman</vt:lpstr>
      <vt:lpstr>Default Design</vt:lpstr>
      <vt:lpstr>CorelDRAW</vt:lpstr>
      <vt:lpstr>PowerPoint Presentation</vt:lpstr>
      <vt:lpstr>PowerPoint Presentation</vt:lpstr>
      <vt:lpstr> Limestone optical analysis Hand specimen and thin section microscopy Observations and interpretations  </vt:lpstr>
      <vt:lpstr>Limestones mineralogy  - Calcite CaCO3 (aragonite CaCO3/dolomite (Ca.Mg)CO3) </vt:lpstr>
      <vt:lpstr>PowerPoint Presentation</vt:lpstr>
      <vt:lpstr>PowerPoint Presentation</vt:lpstr>
      <vt:lpstr>Carbonate mud – Micrite Carbonate Mud is  biological in origin </vt:lpstr>
      <vt:lpstr>PowerPoint Presentation</vt:lpstr>
      <vt:lpstr>Limestone textures Physical, biological and chemical alteration and compaction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Liverpool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Non-clastic Sediments</dc:title>
  <dc:creator>Jim Marshall</dc:creator>
  <cp:lastModifiedBy>Maggie Williams</cp:lastModifiedBy>
  <cp:revision>688</cp:revision>
  <cp:lastPrinted>2017-06-15T06:33:02Z</cp:lastPrinted>
  <dcterms:created xsi:type="dcterms:W3CDTF">2001-11-29T21:22:34Z</dcterms:created>
  <dcterms:modified xsi:type="dcterms:W3CDTF">2025-10-31T11:13:36Z</dcterms:modified>
</cp:coreProperties>
</file>