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73" r:id="rId2"/>
    <p:sldId id="272" r:id="rId3"/>
    <p:sldId id="274" r:id="rId4"/>
  </p:sldIdLst>
  <p:sldSz cx="9906000" cy="6858000" type="A4"/>
  <p:notesSz cx="6858000" cy="99456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3557" autoAdjust="0"/>
  </p:normalViewPr>
  <p:slideViewPr>
    <p:cSldViewPr snapToGrid="0">
      <p:cViewPr>
        <p:scale>
          <a:sx n="64" d="100"/>
          <a:sy n="64" d="100"/>
        </p:scale>
        <p:origin x="118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901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99012"/>
          </a:xfrm>
          <a:prstGeom prst="rect">
            <a:avLst/>
          </a:prstGeom>
        </p:spPr>
        <p:txBody>
          <a:bodyPr vert="horz" lIns="91440" tIns="45720" rIns="91440" bIns="45720" rtlCol="0"/>
          <a:lstStyle>
            <a:lvl1pPr algn="r">
              <a:defRPr sz="1200"/>
            </a:lvl1pPr>
          </a:lstStyle>
          <a:p>
            <a:fld id="{6E4A2D7E-30AD-4D0F-99B2-F60C9A6F72EB}" type="datetimeFigureOut">
              <a:rPr lang="en-GB" smtClean="0"/>
              <a:t>27/06/2025</a:t>
            </a:fld>
            <a:endParaRPr lang="en-GB"/>
          </a:p>
        </p:txBody>
      </p:sp>
      <p:sp>
        <p:nvSpPr>
          <p:cNvPr id="4" name="Slide Image Placeholder 3"/>
          <p:cNvSpPr>
            <a:spLocks noGrp="1" noRot="1" noChangeAspect="1"/>
          </p:cNvSpPr>
          <p:nvPr>
            <p:ph type="sldImg" idx="2"/>
          </p:nvPr>
        </p:nvSpPr>
        <p:spPr>
          <a:xfrm>
            <a:off x="1004888" y="1243013"/>
            <a:ext cx="4848225" cy="335756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786362"/>
            <a:ext cx="5486400" cy="391611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6678"/>
            <a:ext cx="2971800" cy="4990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9446678"/>
            <a:ext cx="2971800" cy="499011"/>
          </a:xfrm>
          <a:prstGeom prst="rect">
            <a:avLst/>
          </a:prstGeom>
        </p:spPr>
        <p:txBody>
          <a:bodyPr vert="horz" lIns="91440" tIns="45720" rIns="91440" bIns="45720" rtlCol="0" anchor="b"/>
          <a:lstStyle>
            <a:lvl1pPr algn="r">
              <a:defRPr sz="1200"/>
            </a:lvl1pPr>
          </a:lstStyle>
          <a:p>
            <a:fld id="{4504C80C-A37F-4D26-8EE9-1845EA5329E3}" type="slidenum">
              <a:rPr lang="en-GB" smtClean="0"/>
              <a:t>‹#›</a:t>
            </a:fld>
            <a:endParaRPr lang="en-GB"/>
          </a:p>
        </p:txBody>
      </p:sp>
    </p:spTree>
    <p:extLst>
      <p:ext uri="{BB962C8B-B14F-4D97-AF65-F5344CB8AC3E}">
        <p14:creationId xmlns:p14="http://schemas.microsoft.com/office/powerpoint/2010/main" val="3721277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504C80C-A37F-4D26-8EE9-1845EA5329E3}" type="slidenum">
              <a:rPr lang="en-GB" smtClean="0"/>
              <a:t>2</a:t>
            </a:fld>
            <a:endParaRPr lang="en-GB"/>
          </a:p>
        </p:txBody>
      </p:sp>
    </p:spTree>
    <p:extLst>
      <p:ext uri="{BB962C8B-B14F-4D97-AF65-F5344CB8AC3E}">
        <p14:creationId xmlns:p14="http://schemas.microsoft.com/office/powerpoint/2010/main" val="16340735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594633-8462-6DDD-166E-84794E123A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CACD1F-366F-6E64-C1A5-4B8A2E7AB5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7BBB8A-F075-3C04-180C-B2F4EAF6A02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56EFAFE-60F2-3E35-CDF2-341D770A5D72}"/>
              </a:ext>
            </a:extLst>
          </p:cNvPr>
          <p:cNvSpPr>
            <a:spLocks noGrp="1"/>
          </p:cNvSpPr>
          <p:nvPr>
            <p:ph type="sldNum" sz="quarter" idx="5"/>
          </p:nvPr>
        </p:nvSpPr>
        <p:spPr/>
        <p:txBody>
          <a:bodyPr/>
          <a:lstStyle/>
          <a:p>
            <a:fld id="{4504C80C-A37F-4D26-8EE9-1845EA5329E3}" type="slidenum">
              <a:rPr lang="en-GB" smtClean="0"/>
              <a:t>3</a:t>
            </a:fld>
            <a:endParaRPr lang="en-GB"/>
          </a:p>
        </p:txBody>
      </p:sp>
    </p:spTree>
    <p:extLst>
      <p:ext uri="{BB962C8B-B14F-4D97-AF65-F5344CB8AC3E}">
        <p14:creationId xmlns:p14="http://schemas.microsoft.com/office/powerpoint/2010/main" val="38576666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5120FF7-773B-4722-AE95-CFA2541D5CBD}" type="datetime1">
              <a:rPr lang="en-GB" smtClean="0"/>
              <a:t>27/06/2025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4636F3-0193-4740-9AF0-3E42F7D907D1}" type="slidenum">
              <a:rPr lang="en-GB" smtClean="0"/>
              <a:t>‹#›</a:t>
            </a:fld>
            <a:endParaRPr lang="en-GB"/>
          </a:p>
        </p:txBody>
      </p:sp>
    </p:spTree>
    <p:extLst>
      <p:ext uri="{BB962C8B-B14F-4D97-AF65-F5344CB8AC3E}">
        <p14:creationId xmlns:p14="http://schemas.microsoft.com/office/powerpoint/2010/main" val="53475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F372DE-F346-4A92-B419-E459CF371075}" type="datetime1">
              <a:rPr lang="en-GB" smtClean="0"/>
              <a:t>27/06/2025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4636F3-0193-4740-9AF0-3E42F7D907D1}" type="slidenum">
              <a:rPr lang="en-GB" smtClean="0"/>
              <a:t>‹#›</a:t>
            </a:fld>
            <a:endParaRPr lang="en-GB"/>
          </a:p>
        </p:txBody>
      </p:sp>
    </p:spTree>
    <p:extLst>
      <p:ext uri="{BB962C8B-B14F-4D97-AF65-F5344CB8AC3E}">
        <p14:creationId xmlns:p14="http://schemas.microsoft.com/office/powerpoint/2010/main" val="2529128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8EE867-F7E7-44FE-A6A7-C1399623E8FE}" type="datetime1">
              <a:rPr lang="en-GB" smtClean="0"/>
              <a:t>27/06/2025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4636F3-0193-4740-9AF0-3E42F7D907D1}" type="slidenum">
              <a:rPr lang="en-GB" smtClean="0"/>
              <a:t>‹#›</a:t>
            </a:fld>
            <a:endParaRPr lang="en-GB"/>
          </a:p>
        </p:txBody>
      </p:sp>
    </p:spTree>
    <p:extLst>
      <p:ext uri="{BB962C8B-B14F-4D97-AF65-F5344CB8AC3E}">
        <p14:creationId xmlns:p14="http://schemas.microsoft.com/office/powerpoint/2010/main" val="2428407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2D21F2-A325-4F69-8CA3-6D77D0FD2588}" type="datetime1">
              <a:rPr lang="en-GB" smtClean="0"/>
              <a:t>27/06/2025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4636F3-0193-4740-9AF0-3E42F7D907D1}" type="slidenum">
              <a:rPr lang="en-GB" smtClean="0"/>
              <a:t>‹#›</a:t>
            </a:fld>
            <a:endParaRPr lang="en-GB"/>
          </a:p>
        </p:txBody>
      </p:sp>
    </p:spTree>
    <p:extLst>
      <p:ext uri="{BB962C8B-B14F-4D97-AF65-F5344CB8AC3E}">
        <p14:creationId xmlns:p14="http://schemas.microsoft.com/office/powerpoint/2010/main" val="2087311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E2F15F6-619D-4767-837A-08F71BEAD115}" type="datetime1">
              <a:rPr lang="en-GB" smtClean="0"/>
              <a:t>27/06/2025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4636F3-0193-4740-9AF0-3E42F7D907D1}" type="slidenum">
              <a:rPr lang="en-GB" smtClean="0"/>
              <a:t>‹#›</a:t>
            </a:fld>
            <a:endParaRPr lang="en-GB"/>
          </a:p>
        </p:txBody>
      </p:sp>
    </p:spTree>
    <p:extLst>
      <p:ext uri="{BB962C8B-B14F-4D97-AF65-F5344CB8AC3E}">
        <p14:creationId xmlns:p14="http://schemas.microsoft.com/office/powerpoint/2010/main" val="3905220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89FBC96-C7F1-4CD8-80B5-A2B89AFA0CA4}" type="datetime1">
              <a:rPr lang="en-GB" smtClean="0"/>
              <a:t>27/06/2025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4636F3-0193-4740-9AF0-3E42F7D907D1}" type="slidenum">
              <a:rPr lang="en-GB" smtClean="0"/>
              <a:t>‹#›</a:t>
            </a:fld>
            <a:endParaRPr lang="en-GB"/>
          </a:p>
        </p:txBody>
      </p:sp>
    </p:spTree>
    <p:extLst>
      <p:ext uri="{BB962C8B-B14F-4D97-AF65-F5344CB8AC3E}">
        <p14:creationId xmlns:p14="http://schemas.microsoft.com/office/powerpoint/2010/main" val="1883431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D96E2EE-D3CC-4978-8B82-C020F81C9E6D}" type="datetime1">
              <a:rPr lang="en-GB" smtClean="0"/>
              <a:t>27/06/2025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74636F3-0193-4740-9AF0-3E42F7D907D1}" type="slidenum">
              <a:rPr lang="en-GB" smtClean="0"/>
              <a:t>‹#›</a:t>
            </a:fld>
            <a:endParaRPr lang="en-GB"/>
          </a:p>
        </p:txBody>
      </p:sp>
    </p:spTree>
    <p:extLst>
      <p:ext uri="{BB962C8B-B14F-4D97-AF65-F5344CB8AC3E}">
        <p14:creationId xmlns:p14="http://schemas.microsoft.com/office/powerpoint/2010/main" val="1904482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9367BD8-B8FF-478E-A0FA-F81C28AAABA8}" type="datetime1">
              <a:rPr lang="en-GB" smtClean="0"/>
              <a:t>27/06/2025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74636F3-0193-4740-9AF0-3E42F7D907D1}" type="slidenum">
              <a:rPr lang="en-GB" smtClean="0"/>
              <a:t>‹#›</a:t>
            </a:fld>
            <a:endParaRPr lang="en-GB"/>
          </a:p>
        </p:txBody>
      </p:sp>
    </p:spTree>
    <p:extLst>
      <p:ext uri="{BB962C8B-B14F-4D97-AF65-F5344CB8AC3E}">
        <p14:creationId xmlns:p14="http://schemas.microsoft.com/office/powerpoint/2010/main" val="4120511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2DAF5A-455C-4F0D-9A46-0F0BD99A8901}" type="datetime1">
              <a:rPr lang="en-GB" smtClean="0"/>
              <a:t>27/06/2025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74636F3-0193-4740-9AF0-3E42F7D907D1}" type="slidenum">
              <a:rPr lang="en-GB" smtClean="0"/>
              <a:t>‹#›</a:t>
            </a:fld>
            <a:endParaRPr lang="en-GB"/>
          </a:p>
        </p:txBody>
      </p:sp>
    </p:spTree>
    <p:extLst>
      <p:ext uri="{BB962C8B-B14F-4D97-AF65-F5344CB8AC3E}">
        <p14:creationId xmlns:p14="http://schemas.microsoft.com/office/powerpoint/2010/main" val="3086709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B4C887-1062-44D8-A028-B9FCC8F07A2D}" type="datetime1">
              <a:rPr lang="en-GB" smtClean="0"/>
              <a:t>27/06/2025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4636F3-0193-4740-9AF0-3E42F7D907D1}" type="slidenum">
              <a:rPr lang="en-GB" smtClean="0"/>
              <a:t>‹#›</a:t>
            </a:fld>
            <a:endParaRPr lang="en-GB"/>
          </a:p>
        </p:txBody>
      </p:sp>
    </p:spTree>
    <p:extLst>
      <p:ext uri="{BB962C8B-B14F-4D97-AF65-F5344CB8AC3E}">
        <p14:creationId xmlns:p14="http://schemas.microsoft.com/office/powerpoint/2010/main" val="3523959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A6E421-E202-4D76-81FE-042140031AA3}" type="datetime1">
              <a:rPr lang="en-GB" smtClean="0"/>
              <a:t>27/06/2025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4636F3-0193-4740-9AF0-3E42F7D907D1}" type="slidenum">
              <a:rPr lang="en-GB" smtClean="0"/>
              <a:t>‹#›</a:t>
            </a:fld>
            <a:endParaRPr lang="en-GB"/>
          </a:p>
        </p:txBody>
      </p:sp>
    </p:spTree>
    <p:extLst>
      <p:ext uri="{BB962C8B-B14F-4D97-AF65-F5344CB8AC3E}">
        <p14:creationId xmlns:p14="http://schemas.microsoft.com/office/powerpoint/2010/main" val="2033795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289EDCF-4D15-4409-B8F9-F52AC88F405B}" type="datetime1">
              <a:rPr lang="en-GB" smtClean="0"/>
              <a:t>27/06/2025</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74636F3-0193-4740-9AF0-3E42F7D907D1}" type="slidenum">
              <a:rPr lang="en-GB" smtClean="0"/>
              <a:t>‹#›</a:t>
            </a:fld>
            <a:endParaRPr lang="en-GB"/>
          </a:p>
        </p:txBody>
      </p:sp>
    </p:spTree>
    <p:extLst>
      <p:ext uri="{BB962C8B-B14F-4D97-AF65-F5344CB8AC3E}">
        <p14:creationId xmlns:p14="http://schemas.microsoft.com/office/powerpoint/2010/main" val="22432951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276D7-F8A1-1BF5-88A9-40DF8C9C11AD}"/>
            </a:ext>
          </a:extLst>
        </p:cNvPr>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2E167E09-CEB6-6057-4B90-C96C2BD5C4D1}"/>
              </a:ext>
            </a:extLst>
          </p:cNvPr>
          <p:cNvGraphicFramePr>
            <a:graphicFrameLocks noGrp="1"/>
          </p:cNvGraphicFramePr>
          <p:nvPr>
            <p:extLst>
              <p:ext uri="{D42A27DB-BD31-4B8C-83A1-F6EECF244321}">
                <p14:modId xmlns:p14="http://schemas.microsoft.com/office/powerpoint/2010/main" val="272191671"/>
              </p:ext>
            </p:extLst>
          </p:nvPr>
        </p:nvGraphicFramePr>
        <p:xfrm>
          <a:off x="377389" y="1174797"/>
          <a:ext cx="9014438" cy="5025162"/>
        </p:xfrm>
        <a:graphic>
          <a:graphicData uri="http://schemas.openxmlformats.org/drawingml/2006/table">
            <a:tbl>
              <a:tblPr bandRow="1">
                <a:tableStyleId>{5C22544A-7EE6-4342-B048-85BDC9FD1C3A}</a:tableStyleId>
              </a:tblPr>
              <a:tblGrid>
                <a:gridCol w="1015575">
                  <a:extLst>
                    <a:ext uri="{9D8B030D-6E8A-4147-A177-3AD203B41FA5}">
                      <a16:colId xmlns:a16="http://schemas.microsoft.com/office/drawing/2014/main" val="2165710402"/>
                    </a:ext>
                  </a:extLst>
                </a:gridCol>
                <a:gridCol w="2347245">
                  <a:extLst>
                    <a:ext uri="{9D8B030D-6E8A-4147-A177-3AD203B41FA5}">
                      <a16:colId xmlns:a16="http://schemas.microsoft.com/office/drawing/2014/main" val="3174194251"/>
                    </a:ext>
                  </a:extLst>
                </a:gridCol>
                <a:gridCol w="2347245">
                  <a:extLst>
                    <a:ext uri="{9D8B030D-6E8A-4147-A177-3AD203B41FA5}">
                      <a16:colId xmlns:a16="http://schemas.microsoft.com/office/drawing/2014/main" val="2360727329"/>
                    </a:ext>
                  </a:extLst>
                </a:gridCol>
                <a:gridCol w="2347245">
                  <a:extLst>
                    <a:ext uri="{9D8B030D-6E8A-4147-A177-3AD203B41FA5}">
                      <a16:colId xmlns:a16="http://schemas.microsoft.com/office/drawing/2014/main" val="2904455124"/>
                    </a:ext>
                  </a:extLst>
                </a:gridCol>
                <a:gridCol w="957128">
                  <a:extLst>
                    <a:ext uri="{9D8B030D-6E8A-4147-A177-3AD203B41FA5}">
                      <a16:colId xmlns:a16="http://schemas.microsoft.com/office/drawing/2014/main" val="2792566713"/>
                    </a:ext>
                  </a:extLst>
                </a:gridCol>
              </a:tblGrid>
              <a:tr h="316341">
                <a:tc>
                  <a:txBody>
                    <a:bodyPr/>
                    <a:lstStyle/>
                    <a:p>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GB" sz="1100" b="1" dirty="0"/>
                        <a:t>Low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GB" sz="1100" b="1" dirty="0"/>
                        <a:t>Neutral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GB" sz="1100" b="1" dirty="0"/>
                        <a:t>Significant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a:r>
                        <a:rPr lang="en-GB" sz="1100" b="1" dirty="0"/>
                        <a:t>Impact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44031522"/>
                  </a:ext>
                </a:extLst>
              </a:tr>
              <a:tr h="316341">
                <a:tc>
                  <a:txBody>
                    <a:bodyPr/>
                    <a:lstStyle/>
                    <a:p>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lang="en-GB" sz="11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lang="en-GB" sz="11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lang="en-GB" sz="11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a:r>
                        <a:rPr lang="en-GB" sz="1100" b="1" dirty="0"/>
                        <a:t>Timescale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805942464"/>
                  </a:ext>
                </a:extLst>
              </a:tr>
              <a:tr h="720000">
                <a:tc rowSpan="2">
                  <a:txBody>
                    <a:bodyPr/>
                    <a:lstStyle/>
                    <a:p>
                      <a:pPr marL="0" lvl="2"/>
                      <a:r>
                        <a:rPr lang="en-GB" sz="1100" b="1" dirty="0">
                          <a:solidFill>
                            <a:schemeClr val="tx1"/>
                          </a:solidFill>
                        </a:rPr>
                        <a:t>Ecology and Biodiversity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lang="en-GB"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100" b="1" dirty="0">
                          <a:solidFill>
                            <a:schemeClr val="tx1"/>
                          </a:solidFill>
                        </a:rPr>
                        <a:t>Impact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6517789"/>
                  </a:ext>
                </a:extLst>
              </a:tr>
              <a:tr h="720000">
                <a:tc vMerge="1">
                  <a:txBody>
                    <a:bodyPr/>
                    <a:lstStyle/>
                    <a:p>
                      <a:pPr marL="285750" lvl="3" indent="-285750">
                        <a:buFont typeface="Arial" panose="020B0604020202020204" pitchFamily="34" charset="0"/>
                        <a:buChar char="•"/>
                      </a:pPr>
                      <a:endParaRPr lang="en-GB"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lang="en-GB"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100" b="1" dirty="0">
                          <a:solidFill>
                            <a:schemeClr val="tx1"/>
                          </a:solidFill>
                        </a:rPr>
                        <a:t>Timescale</a:t>
                      </a:r>
                    </a:p>
                    <a:p>
                      <a:r>
                        <a:rPr lang="en-GB" sz="800" b="1" dirty="0">
                          <a:solidFill>
                            <a:schemeClr val="tx1"/>
                          </a:solidFill>
                        </a:rPr>
                        <a:t>Short (Mins/Hrs)</a:t>
                      </a:r>
                    </a:p>
                    <a:p>
                      <a:r>
                        <a:rPr lang="en-GB" sz="800" b="1" dirty="0">
                          <a:solidFill>
                            <a:schemeClr val="tx1"/>
                          </a:solidFill>
                        </a:rPr>
                        <a:t>Med (Days/</a:t>
                      </a:r>
                      <a:r>
                        <a:rPr lang="en-GB" sz="800" b="1" dirty="0" err="1">
                          <a:solidFill>
                            <a:schemeClr val="tx1"/>
                          </a:solidFill>
                        </a:rPr>
                        <a:t>Wks</a:t>
                      </a:r>
                      <a:r>
                        <a:rPr lang="en-GB" sz="800" b="1" dirty="0">
                          <a:solidFill>
                            <a:schemeClr val="tx1"/>
                          </a:solidFill>
                        </a:rPr>
                        <a:t>)</a:t>
                      </a:r>
                    </a:p>
                    <a:p>
                      <a:r>
                        <a:rPr lang="en-GB" sz="800" b="1" dirty="0">
                          <a:solidFill>
                            <a:schemeClr val="tx1"/>
                          </a:solidFill>
                        </a:rPr>
                        <a:t>Long (</a:t>
                      </a:r>
                      <a:r>
                        <a:rPr lang="en-GB" sz="800" b="1" dirty="0" err="1">
                          <a:solidFill>
                            <a:schemeClr val="tx1"/>
                          </a:solidFill>
                        </a:rPr>
                        <a:t>Wks</a:t>
                      </a:r>
                      <a:r>
                        <a:rPr lang="en-GB" sz="800" b="1" dirty="0">
                          <a:solidFill>
                            <a:schemeClr val="tx1"/>
                          </a:solidFill>
                        </a:rPr>
                        <a:t>/Yrs)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18086745"/>
                  </a:ext>
                </a:extLst>
              </a:tr>
              <a:tr h="720000">
                <a:tc rowSpan="2">
                  <a:txBody>
                    <a:bodyPr/>
                    <a:lstStyle/>
                    <a:p>
                      <a:pPr marL="0" lvl="3" indent="0">
                        <a:buFont typeface="Arial" panose="020B0604020202020204" pitchFamily="34" charset="0"/>
                        <a:buNone/>
                      </a:pPr>
                      <a:r>
                        <a:rPr lang="en-GB" sz="1100" b="1" dirty="0">
                          <a:solidFill>
                            <a:schemeClr val="tx1"/>
                          </a:solidFill>
                        </a:rPr>
                        <a:t>Air and water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lang="en-GB"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100" b="1" dirty="0">
                          <a:solidFill>
                            <a:schemeClr val="tx1"/>
                          </a:solidFill>
                        </a:rPr>
                        <a:t>Impact</a:t>
                      </a:r>
                    </a:p>
                    <a:p>
                      <a:endParaRPr lang="en-GB" sz="11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57225763"/>
                  </a:ext>
                </a:extLst>
              </a:tr>
              <a:tr h="720000">
                <a:tc vMerge="1">
                  <a:txBody>
                    <a:bodyPr/>
                    <a:lstStyle/>
                    <a:p>
                      <a:pPr marL="285750" lvl="3" indent="-285750">
                        <a:buFont typeface="Arial" panose="020B0604020202020204" pitchFamily="34" charset="0"/>
                        <a:buChar char="•"/>
                      </a:pPr>
                      <a:endParaRPr lang="en-GB"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lang="en-GB"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100" b="1" dirty="0">
                          <a:solidFill>
                            <a:schemeClr val="tx1"/>
                          </a:solidFill>
                        </a:rPr>
                        <a:t>Timescale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1" i="0" u="none" strike="noStrike" kern="1200" cap="none" spc="0" normalizeH="0" baseline="0" noProof="0" dirty="0">
                          <a:ln>
                            <a:noFill/>
                          </a:ln>
                          <a:solidFill>
                            <a:prstClr val="black"/>
                          </a:solidFill>
                          <a:effectLst/>
                          <a:uLnTx/>
                          <a:uFillTx/>
                          <a:latin typeface="+mn-lt"/>
                          <a:ea typeface="+mn-ea"/>
                          <a:cs typeface="+mn-cs"/>
                        </a:rPr>
                        <a:t>Short (Mins/Hrs)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1" i="0" u="none" strike="noStrike" kern="1200" cap="none" spc="0" normalizeH="0" baseline="0" noProof="0" dirty="0">
                          <a:ln>
                            <a:noFill/>
                          </a:ln>
                          <a:solidFill>
                            <a:prstClr val="black"/>
                          </a:solidFill>
                          <a:effectLst/>
                          <a:uLnTx/>
                          <a:uFillTx/>
                          <a:latin typeface="+mn-lt"/>
                          <a:ea typeface="+mn-ea"/>
                          <a:cs typeface="+mn-cs"/>
                        </a:rPr>
                        <a:t>Med (Days/</a:t>
                      </a:r>
                      <a:r>
                        <a:rPr kumimoji="0" lang="en-GB" sz="800" b="1" i="0" u="none" strike="noStrike" kern="1200" cap="none" spc="0" normalizeH="0" baseline="0" noProof="0" dirty="0" err="1">
                          <a:ln>
                            <a:noFill/>
                          </a:ln>
                          <a:solidFill>
                            <a:prstClr val="black"/>
                          </a:solidFill>
                          <a:effectLst/>
                          <a:uLnTx/>
                          <a:uFillTx/>
                          <a:latin typeface="+mn-lt"/>
                          <a:ea typeface="+mn-ea"/>
                          <a:cs typeface="+mn-cs"/>
                        </a:rPr>
                        <a:t>Wks</a:t>
                      </a:r>
                      <a:r>
                        <a:rPr kumimoji="0" lang="en-GB" sz="800" b="1" i="0" u="none" strike="noStrike" kern="1200" cap="none" spc="0" normalizeH="0" baseline="0" noProof="0" dirty="0">
                          <a:ln>
                            <a:noFill/>
                          </a:ln>
                          <a:solidFill>
                            <a:prstClr val="black"/>
                          </a:solidFill>
                          <a:effectLst/>
                          <a:uLnTx/>
                          <a:uFillTx/>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1" i="0" u="none" strike="noStrike" kern="1200" cap="none" spc="0" normalizeH="0" baseline="0" noProof="0" dirty="0">
                          <a:ln>
                            <a:noFill/>
                          </a:ln>
                          <a:solidFill>
                            <a:prstClr val="black"/>
                          </a:solidFill>
                          <a:effectLst/>
                          <a:uLnTx/>
                          <a:uFillTx/>
                          <a:latin typeface="+mn-lt"/>
                          <a:ea typeface="+mn-ea"/>
                          <a:cs typeface="+mn-cs"/>
                        </a:rPr>
                        <a:t>Long (</a:t>
                      </a:r>
                      <a:r>
                        <a:rPr kumimoji="0" lang="en-GB" sz="800" b="1" i="0" u="none" strike="noStrike" kern="1200" cap="none" spc="0" normalizeH="0" baseline="0" noProof="0" dirty="0" err="1">
                          <a:ln>
                            <a:noFill/>
                          </a:ln>
                          <a:solidFill>
                            <a:prstClr val="black"/>
                          </a:solidFill>
                          <a:effectLst/>
                          <a:uLnTx/>
                          <a:uFillTx/>
                          <a:latin typeface="+mn-lt"/>
                          <a:ea typeface="+mn-ea"/>
                          <a:cs typeface="+mn-cs"/>
                        </a:rPr>
                        <a:t>Wks</a:t>
                      </a:r>
                      <a:r>
                        <a:rPr kumimoji="0" lang="en-GB" sz="800" b="1" i="0" u="none" strike="noStrike" kern="1200" cap="none" spc="0" normalizeH="0" baseline="0" noProof="0" dirty="0">
                          <a:ln>
                            <a:noFill/>
                          </a:ln>
                          <a:solidFill>
                            <a:prstClr val="black"/>
                          </a:solidFill>
                          <a:effectLst/>
                          <a:uLnTx/>
                          <a:uFillTx/>
                          <a:latin typeface="+mn-lt"/>
                          <a:ea typeface="+mn-ea"/>
                          <a:cs typeface="+mn-cs"/>
                        </a:rPr>
                        <a:t>/Yrs)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3208032"/>
                  </a:ext>
                </a:extLst>
              </a:tr>
              <a:tr h="720000">
                <a:tc rowSpan="2">
                  <a:txBody>
                    <a:bodyPr/>
                    <a:lstStyle/>
                    <a:p>
                      <a:pPr marL="0" lvl="2"/>
                      <a:r>
                        <a:rPr lang="en-GB" sz="1100" b="1" dirty="0">
                          <a:solidFill>
                            <a:schemeClr val="tx1"/>
                          </a:solidFill>
                        </a:rPr>
                        <a:t>Human environment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lang="en-GB"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100" b="1" dirty="0">
                          <a:solidFill>
                            <a:schemeClr val="tx1"/>
                          </a:solidFill>
                        </a:rPr>
                        <a:t>Impact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48614646"/>
                  </a:ext>
                </a:extLst>
              </a:tr>
              <a:tr h="720000">
                <a:tc vMerge="1">
                  <a:txBody>
                    <a:bodyPr/>
                    <a:lstStyle/>
                    <a:p>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285750" lvl="3" indent="-285750">
                        <a:buFont typeface="Arial" panose="020B0604020202020204" pitchFamily="34" charset="0"/>
                        <a:buChar char="•"/>
                      </a:pPr>
                      <a:endParaRPr lang="en-GB"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lvl="3" indent="-285750">
                        <a:buFont typeface="Arial" panose="020B0604020202020204" pitchFamily="34" charset="0"/>
                        <a:buChar char="•"/>
                      </a:pPr>
                      <a:endParaRPr lang="en-GB"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lvl="3" indent="-285750">
                        <a:buFont typeface="Arial" panose="020B0604020202020204" pitchFamily="34" charset="0"/>
                        <a:buChar char="•"/>
                      </a:pPr>
                      <a:endParaRPr lang="en-GB"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100" b="1" dirty="0">
                          <a:solidFill>
                            <a:schemeClr val="tx1"/>
                          </a:solidFill>
                        </a:rPr>
                        <a:t>Timescale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1" i="0" u="none" strike="noStrike" kern="1200" cap="none" spc="0" normalizeH="0" baseline="0" noProof="0" dirty="0">
                          <a:ln>
                            <a:noFill/>
                          </a:ln>
                          <a:solidFill>
                            <a:prstClr val="black"/>
                          </a:solidFill>
                          <a:effectLst/>
                          <a:uLnTx/>
                          <a:uFillTx/>
                          <a:latin typeface="+mn-lt"/>
                          <a:ea typeface="+mn-ea"/>
                          <a:cs typeface="+mn-cs"/>
                        </a:rPr>
                        <a:t>Short (Mins/Hrs)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1" i="0" u="none" strike="noStrike" kern="1200" cap="none" spc="0" normalizeH="0" baseline="0" noProof="0" dirty="0">
                          <a:ln>
                            <a:noFill/>
                          </a:ln>
                          <a:solidFill>
                            <a:prstClr val="black"/>
                          </a:solidFill>
                          <a:effectLst/>
                          <a:uLnTx/>
                          <a:uFillTx/>
                          <a:latin typeface="+mn-lt"/>
                          <a:ea typeface="+mn-ea"/>
                          <a:cs typeface="+mn-cs"/>
                        </a:rPr>
                        <a:t>Med (Days/</a:t>
                      </a:r>
                      <a:r>
                        <a:rPr kumimoji="0" lang="en-GB" sz="800" b="1" i="0" u="none" strike="noStrike" kern="1200" cap="none" spc="0" normalizeH="0" baseline="0" noProof="0" dirty="0" err="1">
                          <a:ln>
                            <a:noFill/>
                          </a:ln>
                          <a:solidFill>
                            <a:prstClr val="black"/>
                          </a:solidFill>
                          <a:effectLst/>
                          <a:uLnTx/>
                          <a:uFillTx/>
                          <a:latin typeface="+mn-lt"/>
                          <a:ea typeface="+mn-ea"/>
                          <a:cs typeface="+mn-cs"/>
                        </a:rPr>
                        <a:t>Wks</a:t>
                      </a:r>
                      <a:r>
                        <a:rPr kumimoji="0" lang="en-GB" sz="800" b="1" i="0" u="none" strike="noStrike" kern="1200" cap="none" spc="0" normalizeH="0" baseline="0" noProof="0" dirty="0">
                          <a:ln>
                            <a:noFill/>
                          </a:ln>
                          <a:solidFill>
                            <a:prstClr val="black"/>
                          </a:solidFill>
                          <a:effectLst/>
                          <a:uLnTx/>
                          <a:uFillTx/>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1" i="0" u="none" strike="noStrike" kern="1200" cap="none" spc="0" normalizeH="0" baseline="0" noProof="0" dirty="0">
                          <a:ln>
                            <a:noFill/>
                          </a:ln>
                          <a:solidFill>
                            <a:prstClr val="black"/>
                          </a:solidFill>
                          <a:effectLst/>
                          <a:uLnTx/>
                          <a:uFillTx/>
                          <a:latin typeface="+mn-lt"/>
                          <a:ea typeface="+mn-ea"/>
                          <a:cs typeface="+mn-cs"/>
                        </a:rPr>
                        <a:t>Long (</a:t>
                      </a:r>
                      <a:r>
                        <a:rPr kumimoji="0" lang="en-GB" sz="800" b="1" i="0" u="none" strike="noStrike" kern="1200" cap="none" spc="0" normalizeH="0" baseline="0" noProof="0" dirty="0" err="1">
                          <a:ln>
                            <a:noFill/>
                          </a:ln>
                          <a:solidFill>
                            <a:prstClr val="black"/>
                          </a:solidFill>
                          <a:effectLst/>
                          <a:uLnTx/>
                          <a:uFillTx/>
                          <a:latin typeface="+mn-lt"/>
                          <a:ea typeface="+mn-ea"/>
                          <a:cs typeface="+mn-cs"/>
                        </a:rPr>
                        <a:t>Wks</a:t>
                      </a:r>
                      <a:r>
                        <a:rPr kumimoji="0" lang="en-GB" sz="800" b="1" i="0" u="none" strike="noStrike" kern="1200" cap="none" spc="0" normalizeH="0" baseline="0" noProof="0" dirty="0">
                          <a:ln>
                            <a:noFill/>
                          </a:ln>
                          <a:solidFill>
                            <a:prstClr val="black"/>
                          </a:solidFill>
                          <a:effectLst/>
                          <a:uLnTx/>
                          <a:uFillTx/>
                          <a:latin typeface="+mn-lt"/>
                          <a:ea typeface="+mn-ea"/>
                          <a:cs typeface="+mn-cs"/>
                        </a:rPr>
                        <a:t>/Yrs)</a:t>
                      </a:r>
                    </a:p>
                    <a:p>
                      <a:endParaRPr lang="en-GB" sz="11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0568407"/>
                  </a:ext>
                </a:extLst>
              </a:tr>
            </a:tbl>
          </a:graphicData>
        </a:graphic>
      </p:graphicFrame>
      <p:sp>
        <p:nvSpPr>
          <p:cNvPr id="25" name="Rectangle 24">
            <a:extLst>
              <a:ext uri="{FF2B5EF4-FFF2-40B4-BE49-F238E27FC236}">
                <a16:creationId xmlns:a16="http://schemas.microsoft.com/office/drawing/2014/main" id="{B1462DB4-9194-89B1-8D9F-6C2D839C6EEB}"/>
              </a:ext>
            </a:extLst>
          </p:cNvPr>
          <p:cNvSpPr/>
          <p:nvPr/>
        </p:nvSpPr>
        <p:spPr>
          <a:xfrm>
            <a:off x="5841027" y="4716591"/>
            <a:ext cx="305486" cy="63094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59675DDC-2DC3-B66D-DFAB-F2E04B859229}"/>
              </a:ext>
            </a:extLst>
          </p:cNvPr>
          <p:cNvSpPr txBox="1"/>
          <p:nvPr/>
        </p:nvSpPr>
        <p:spPr>
          <a:xfrm>
            <a:off x="218712" y="191245"/>
            <a:ext cx="9324754" cy="815608"/>
          </a:xfrm>
          <a:prstGeom prst="rect">
            <a:avLst/>
          </a:prstGeom>
          <a:noFill/>
        </p:spPr>
        <p:txBody>
          <a:bodyPr wrap="square" rtlCol="0">
            <a:spAutoFit/>
          </a:bodyPr>
          <a:lstStyle/>
          <a:p>
            <a:pPr algn="ctr"/>
            <a:r>
              <a:rPr lang="en-GB" b="1" dirty="0"/>
              <a:t>Environmental Impact Assessment - Limestone quarry</a:t>
            </a:r>
          </a:p>
          <a:p>
            <a:pPr algn="ctr"/>
            <a:endParaRPr lang="en-GB" sz="1050" b="1" dirty="0"/>
          </a:p>
          <a:p>
            <a:pPr algn="ctr"/>
            <a:r>
              <a:rPr lang="en-GB" dirty="0"/>
              <a:t>Step 1: Summarise Baseline data</a:t>
            </a:r>
          </a:p>
        </p:txBody>
      </p:sp>
      <p:pic>
        <p:nvPicPr>
          <p:cNvPr id="4" name="Picture 3">
            <a:extLst>
              <a:ext uri="{FF2B5EF4-FFF2-40B4-BE49-F238E27FC236}">
                <a16:creationId xmlns:a16="http://schemas.microsoft.com/office/drawing/2014/main" id="{FE5A2758-0647-81DC-3EA1-B6D8AA8387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27583" y="6295422"/>
            <a:ext cx="4123809" cy="466667"/>
          </a:xfrm>
          <a:prstGeom prst="rect">
            <a:avLst/>
          </a:prstGeom>
        </p:spPr>
      </p:pic>
      <p:sp>
        <p:nvSpPr>
          <p:cNvPr id="3" name="Slide Number Placeholder 2">
            <a:extLst>
              <a:ext uri="{FF2B5EF4-FFF2-40B4-BE49-F238E27FC236}">
                <a16:creationId xmlns:a16="http://schemas.microsoft.com/office/drawing/2014/main" id="{5F12BE52-B9BA-8D86-4AB0-3F15E109344F}"/>
              </a:ext>
            </a:extLst>
          </p:cNvPr>
          <p:cNvSpPr>
            <a:spLocks noGrp="1"/>
          </p:cNvSpPr>
          <p:nvPr>
            <p:ph type="sldNum" sz="quarter" idx="12"/>
          </p:nvPr>
        </p:nvSpPr>
        <p:spPr/>
        <p:txBody>
          <a:bodyPr/>
          <a:lstStyle/>
          <a:p>
            <a:fld id="{174636F3-0193-4740-9AF0-3E42F7D907D1}" type="slidenum">
              <a:rPr lang="en-GB" smtClean="0"/>
              <a:t>1</a:t>
            </a:fld>
            <a:endParaRPr lang="en-GB"/>
          </a:p>
        </p:txBody>
      </p:sp>
      <p:sp>
        <p:nvSpPr>
          <p:cNvPr id="7" name="TextBox 6">
            <a:extLst>
              <a:ext uri="{FF2B5EF4-FFF2-40B4-BE49-F238E27FC236}">
                <a16:creationId xmlns:a16="http://schemas.microsoft.com/office/drawing/2014/main" id="{870A3EFF-E34B-4CBE-E5DB-8CF1A8A58395}"/>
              </a:ext>
            </a:extLst>
          </p:cNvPr>
          <p:cNvSpPr txBox="1"/>
          <p:nvPr/>
        </p:nvSpPr>
        <p:spPr>
          <a:xfrm>
            <a:off x="3262896" y="1828804"/>
            <a:ext cx="3785656" cy="200055"/>
          </a:xfrm>
          <a:prstGeom prst="rect">
            <a:avLst/>
          </a:prstGeom>
          <a:solidFill>
            <a:schemeClr val="bg1"/>
          </a:solidFill>
          <a:ln w="3175">
            <a:solidFill>
              <a:schemeClr val="tx1"/>
            </a:solidFill>
          </a:ln>
        </p:spPr>
        <p:txBody>
          <a:bodyPr wrap="square" rtlCol="0">
            <a:spAutoFit/>
          </a:bodyPr>
          <a:lstStyle/>
          <a:p>
            <a:pPr algn="ctr"/>
            <a:r>
              <a:rPr lang="en-GB" sz="700" i="1" dirty="0"/>
              <a:t>Bats:</a:t>
            </a:r>
            <a:r>
              <a:rPr lang="en-GB" sz="700" dirty="0"/>
              <a:t> only if roosting in quarry or during blasting.</a:t>
            </a:r>
          </a:p>
        </p:txBody>
      </p:sp>
      <p:sp>
        <p:nvSpPr>
          <p:cNvPr id="8" name="TextBox 7">
            <a:extLst>
              <a:ext uri="{FF2B5EF4-FFF2-40B4-BE49-F238E27FC236}">
                <a16:creationId xmlns:a16="http://schemas.microsoft.com/office/drawing/2014/main" id="{8C2B138E-FC83-C57D-E80C-38E45A253145}"/>
              </a:ext>
            </a:extLst>
          </p:cNvPr>
          <p:cNvSpPr txBox="1"/>
          <p:nvPr/>
        </p:nvSpPr>
        <p:spPr>
          <a:xfrm>
            <a:off x="1489905" y="2054787"/>
            <a:ext cx="1889482" cy="307777"/>
          </a:xfrm>
          <a:prstGeom prst="rect">
            <a:avLst/>
          </a:prstGeom>
          <a:solidFill>
            <a:schemeClr val="bg1"/>
          </a:solidFill>
        </p:spPr>
        <p:txBody>
          <a:bodyPr wrap="square" rtlCol="0">
            <a:spAutoFit/>
          </a:bodyPr>
          <a:lstStyle/>
          <a:p>
            <a:r>
              <a:rPr lang="en-GB" sz="700" i="1" dirty="0"/>
              <a:t>Orchids:</a:t>
            </a:r>
            <a:r>
              <a:rPr lang="en-GB" sz="700" dirty="0"/>
              <a:t> Low impact for all plants outside of quarry unless significant dust event.</a:t>
            </a:r>
          </a:p>
        </p:txBody>
      </p:sp>
      <p:sp>
        <p:nvSpPr>
          <p:cNvPr id="9" name="TextBox 8">
            <a:extLst>
              <a:ext uri="{FF2B5EF4-FFF2-40B4-BE49-F238E27FC236}">
                <a16:creationId xmlns:a16="http://schemas.microsoft.com/office/drawing/2014/main" id="{2BD12AFB-58F4-8DC6-112F-C06B948F6A14}"/>
              </a:ext>
            </a:extLst>
          </p:cNvPr>
          <p:cNvSpPr txBox="1"/>
          <p:nvPr/>
        </p:nvSpPr>
        <p:spPr>
          <a:xfrm>
            <a:off x="6151392" y="2105277"/>
            <a:ext cx="1800000" cy="307777"/>
          </a:xfrm>
          <a:prstGeom prst="rect">
            <a:avLst/>
          </a:prstGeom>
          <a:solidFill>
            <a:schemeClr val="bg1"/>
          </a:solidFill>
        </p:spPr>
        <p:txBody>
          <a:bodyPr wrap="square" rtlCol="0">
            <a:spAutoFit/>
          </a:bodyPr>
          <a:lstStyle/>
          <a:p>
            <a:r>
              <a:rPr lang="en-GB" sz="700" i="1" dirty="0"/>
              <a:t>Water voles:</a:t>
            </a:r>
            <a:r>
              <a:rPr lang="en-GB" sz="700" dirty="0"/>
              <a:t> potential significant impact if pollution to water table.</a:t>
            </a:r>
          </a:p>
        </p:txBody>
      </p:sp>
      <p:sp>
        <p:nvSpPr>
          <p:cNvPr id="10" name="TextBox 9">
            <a:extLst>
              <a:ext uri="{FF2B5EF4-FFF2-40B4-BE49-F238E27FC236}">
                <a16:creationId xmlns:a16="http://schemas.microsoft.com/office/drawing/2014/main" id="{410918C2-249A-9369-1BD7-E7C377144090}"/>
              </a:ext>
            </a:extLst>
          </p:cNvPr>
          <p:cNvSpPr txBox="1"/>
          <p:nvPr/>
        </p:nvSpPr>
        <p:spPr>
          <a:xfrm>
            <a:off x="6099932" y="2558581"/>
            <a:ext cx="2328449" cy="523220"/>
          </a:xfrm>
          <a:prstGeom prst="rect">
            <a:avLst/>
          </a:prstGeom>
          <a:solidFill>
            <a:schemeClr val="bg1"/>
          </a:solidFill>
        </p:spPr>
        <p:txBody>
          <a:bodyPr wrap="square" rtlCol="0">
            <a:spAutoFit/>
          </a:bodyPr>
          <a:lstStyle/>
          <a:p>
            <a:r>
              <a:rPr lang="en-GB" sz="700" i="1" dirty="0"/>
              <a:t>Bats:</a:t>
            </a:r>
            <a:r>
              <a:rPr lang="en-GB" sz="700" dirty="0"/>
              <a:t> Any colonies in quarry have significant impact even on short timescale.</a:t>
            </a:r>
          </a:p>
          <a:p>
            <a:r>
              <a:rPr lang="en-GB" sz="700" i="1" dirty="0"/>
              <a:t>Water voles</a:t>
            </a:r>
            <a:r>
              <a:rPr lang="en-GB" sz="700" dirty="0"/>
              <a:t>: potential significant impact if pollution to water table over long </a:t>
            </a:r>
            <a:r>
              <a:rPr lang="en-GB" sz="700" dirty="0" err="1"/>
              <a:t>timscale</a:t>
            </a:r>
            <a:r>
              <a:rPr lang="en-GB" sz="700" dirty="0"/>
              <a:t>.</a:t>
            </a:r>
          </a:p>
        </p:txBody>
      </p:sp>
      <p:sp>
        <p:nvSpPr>
          <p:cNvPr id="11" name="TextBox 10">
            <a:extLst>
              <a:ext uri="{FF2B5EF4-FFF2-40B4-BE49-F238E27FC236}">
                <a16:creationId xmlns:a16="http://schemas.microsoft.com/office/drawing/2014/main" id="{81D9A398-7A00-97CA-4131-50642326D7EB}"/>
              </a:ext>
            </a:extLst>
          </p:cNvPr>
          <p:cNvSpPr txBox="1"/>
          <p:nvPr/>
        </p:nvSpPr>
        <p:spPr>
          <a:xfrm>
            <a:off x="1443859" y="2557937"/>
            <a:ext cx="2273168" cy="630942"/>
          </a:xfrm>
          <a:prstGeom prst="rect">
            <a:avLst/>
          </a:prstGeom>
          <a:solidFill>
            <a:schemeClr val="bg1"/>
          </a:solidFill>
        </p:spPr>
        <p:txBody>
          <a:bodyPr wrap="square" rtlCol="0">
            <a:spAutoFit/>
          </a:bodyPr>
          <a:lstStyle/>
          <a:p>
            <a:r>
              <a:rPr lang="en-GB" sz="700" i="1" dirty="0"/>
              <a:t>Orchids:</a:t>
            </a:r>
            <a:r>
              <a:rPr lang="en-GB" sz="700" dirty="0"/>
              <a:t> blast producing dust event short. Only issue if no rainfall for prolonged time so dust builds up on plant leaves.</a:t>
            </a:r>
          </a:p>
          <a:p>
            <a:r>
              <a:rPr lang="en-GB" sz="700" dirty="0"/>
              <a:t> </a:t>
            </a:r>
            <a:r>
              <a:rPr lang="en-GB" sz="700" i="1" dirty="0"/>
              <a:t>Bats:</a:t>
            </a:r>
            <a:r>
              <a:rPr lang="en-GB" sz="700" dirty="0"/>
              <a:t> Short timescale of blast means low impact on colonies outside of quarry.</a:t>
            </a:r>
          </a:p>
        </p:txBody>
      </p:sp>
      <p:sp>
        <p:nvSpPr>
          <p:cNvPr id="14" name="TextBox 13">
            <a:extLst>
              <a:ext uri="{FF2B5EF4-FFF2-40B4-BE49-F238E27FC236}">
                <a16:creationId xmlns:a16="http://schemas.microsoft.com/office/drawing/2014/main" id="{11F6AB78-7F89-C509-E767-40AF07A046B9}"/>
              </a:ext>
            </a:extLst>
          </p:cNvPr>
          <p:cNvSpPr txBox="1"/>
          <p:nvPr/>
        </p:nvSpPr>
        <p:spPr>
          <a:xfrm>
            <a:off x="1406955" y="3275343"/>
            <a:ext cx="2300341" cy="846386"/>
          </a:xfrm>
          <a:prstGeom prst="rect">
            <a:avLst/>
          </a:prstGeom>
          <a:solidFill>
            <a:schemeClr val="bg1"/>
          </a:solidFill>
        </p:spPr>
        <p:txBody>
          <a:bodyPr wrap="square" rtlCol="0">
            <a:spAutoFit/>
          </a:bodyPr>
          <a:lstStyle/>
          <a:p>
            <a:r>
              <a:rPr lang="en-GB" sz="700" i="1" dirty="0"/>
              <a:t>Air quality</a:t>
            </a:r>
            <a:r>
              <a:rPr lang="en-GB" sz="700" dirty="0"/>
              <a:t>: Weather conditions – light rain will damp dust causing settling nearer to quarry so reducing all blasting or processing dust movement. </a:t>
            </a:r>
          </a:p>
          <a:p>
            <a:r>
              <a:rPr lang="en-GB" sz="700" i="1" dirty="0"/>
              <a:t>Water:</a:t>
            </a:r>
            <a:r>
              <a:rPr lang="en-GB" sz="700" dirty="0"/>
              <a:t> Dust contamination of  flowing surface water courses are unlikely to be significant unless a significant dust event coincides with a low flow rate system</a:t>
            </a:r>
            <a:endParaRPr lang="en-GB" sz="700" i="1" dirty="0"/>
          </a:p>
        </p:txBody>
      </p:sp>
      <p:sp>
        <p:nvSpPr>
          <p:cNvPr id="5" name="TextBox 4">
            <a:extLst>
              <a:ext uri="{FF2B5EF4-FFF2-40B4-BE49-F238E27FC236}">
                <a16:creationId xmlns:a16="http://schemas.microsoft.com/office/drawing/2014/main" id="{C1D4F54F-7F09-CCC5-3012-D95972B18791}"/>
              </a:ext>
            </a:extLst>
          </p:cNvPr>
          <p:cNvSpPr txBox="1"/>
          <p:nvPr/>
        </p:nvSpPr>
        <p:spPr>
          <a:xfrm>
            <a:off x="3763073" y="3281806"/>
            <a:ext cx="2300341" cy="738664"/>
          </a:xfrm>
          <a:prstGeom prst="rect">
            <a:avLst/>
          </a:prstGeom>
          <a:solidFill>
            <a:schemeClr val="bg1"/>
          </a:solidFill>
        </p:spPr>
        <p:txBody>
          <a:bodyPr wrap="square" rtlCol="0">
            <a:spAutoFit/>
          </a:bodyPr>
          <a:lstStyle/>
          <a:p>
            <a:r>
              <a:rPr lang="en-GB" sz="700" i="1" dirty="0"/>
              <a:t>Air quality</a:t>
            </a:r>
            <a:r>
              <a:rPr lang="en-GB" sz="700" dirty="0"/>
              <a:t>: Weather conditions – windy conditions  will cause PM10 and PM2.5 to transport further but will reduce density of dust cloud from blasting or processing  through turbulence.</a:t>
            </a:r>
          </a:p>
          <a:p>
            <a:endParaRPr lang="en-GB" sz="700" dirty="0"/>
          </a:p>
          <a:p>
            <a:endParaRPr lang="en-GB" sz="700" dirty="0"/>
          </a:p>
        </p:txBody>
      </p:sp>
      <p:sp>
        <p:nvSpPr>
          <p:cNvPr id="12" name="TextBox 11">
            <a:extLst>
              <a:ext uri="{FF2B5EF4-FFF2-40B4-BE49-F238E27FC236}">
                <a16:creationId xmlns:a16="http://schemas.microsoft.com/office/drawing/2014/main" id="{F6170E82-440C-0E89-BCFD-30EE1756C8CB}"/>
              </a:ext>
            </a:extLst>
          </p:cNvPr>
          <p:cNvSpPr txBox="1"/>
          <p:nvPr/>
        </p:nvSpPr>
        <p:spPr>
          <a:xfrm>
            <a:off x="6109871" y="3281806"/>
            <a:ext cx="2300341" cy="954107"/>
          </a:xfrm>
          <a:prstGeom prst="rect">
            <a:avLst/>
          </a:prstGeom>
          <a:solidFill>
            <a:schemeClr val="bg1"/>
          </a:solidFill>
        </p:spPr>
        <p:txBody>
          <a:bodyPr wrap="square" rtlCol="0">
            <a:spAutoFit/>
          </a:bodyPr>
          <a:lstStyle/>
          <a:p>
            <a:r>
              <a:rPr lang="en-GB" sz="700" i="1" dirty="0"/>
              <a:t>Air quality</a:t>
            </a:r>
            <a:r>
              <a:rPr lang="en-GB" sz="700" dirty="0"/>
              <a:t>: Without dust damping or dust cloud reduction the airborne particulates, especially PM2.5, will adversely impact air quality  in nearby villages and towns.</a:t>
            </a:r>
          </a:p>
          <a:p>
            <a:r>
              <a:rPr lang="en-GB" sz="700" i="1" dirty="0"/>
              <a:t>Water: </a:t>
            </a:r>
            <a:r>
              <a:rPr lang="en-GB" sz="700" dirty="0"/>
              <a:t>Change in ground water systems may cause release of  minerals, especially heavy minerals, which will contaminate ground water. This could impact rivers and reservoirs which are groundwater fed.</a:t>
            </a:r>
            <a:endParaRPr lang="en-GB" sz="700" i="1" dirty="0"/>
          </a:p>
        </p:txBody>
      </p:sp>
      <p:sp>
        <p:nvSpPr>
          <p:cNvPr id="16" name="TextBox 15">
            <a:extLst>
              <a:ext uri="{FF2B5EF4-FFF2-40B4-BE49-F238E27FC236}">
                <a16:creationId xmlns:a16="http://schemas.microsoft.com/office/drawing/2014/main" id="{0F0D6CC9-76FA-8459-9C5F-D5B03EBB24C8}"/>
              </a:ext>
            </a:extLst>
          </p:cNvPr>
          <p:cNvSpPr txBox="1"/>
          <p:nvPr/>
        </p:nvSpPr>
        <p:spPr>
          <a:xfrm>
            <a:off x="6050668" y="4253805"/>
            <a:ext cx="2376000" cy="307777"/>
          </a:xfrm>
          <a:prstGeom prst="rect">
            <a:avLst/>
          </a:prstGeom>
          <a:noFill/>
        </p:spPr>
        <p:txBody>
          <a:bodyPr wrap="square" rtlCol="0">
            <a:spAutoFit/>
          </a:bodyPr>
          <a:lstStyle/>
          <a:p>
            <a:r>
              <a:rPr lang="en-GB" sz="700" i="1" dirty="0"/>
              <a:t>Air quality</a:t>
            </a:r>
            <a:r>
              <a:rPr lang="en-GB" sz="700" dirty="0"/>
              <a:t>: Significant air contamination will occur weekly</a:t>
            </a:r>
          </a:p>
          <a:p>
            <a:r>
              <a:rPr lang="en-GB" sz="700" i="1" dirty="0"/>
              <a:t>Water:</a:t>
            </a:r>
            <a:r>
              <a:rPr lang="en-GB" sz="700" dirty="0"/>
              <a:t> Dust contamination will occur weekly</a:t>
            </a:r>
            <a:endParaRPr lang="en-GB" sz="700" i="1" dirty="0"/>
          </a:p>
        </p:txBody>
      </p:sp>
      <p:sp>
        <p:nvSpPr>
          <p:cNvPr id="18" name="TextBox 17">
            <a:extLst>
              <a:ext uri="{FF2B5EF4-FFF2-40B4-BE49-F238E27FC236}">
                <a16:creationId xmlns:a16="http://schemas.microsoft.com/office/drawing/2014/main" id="{6310E378-7AD7-71DD-46B1-68634F49D615}"/>
              </a:ext>
            </a:extLst>
          </p:cNvPr>
          <p:cNvSpPr txBox="1"/>
          <p:nvPr/>
        </p:nvSpPr>
        <p:spPr>
          <a:xfrm>
            <a:off x="1383489" y="4287937"/>
            <a:ext cx="2376000" cy="415498"/>
          </a:xfrm>
          <a:prstGeom prst="rect">
            <a:avLst/>
          </a:prstGeom>
          <a:noFill/>
        </p:spPr>
        <p:txBody>
          <a:bodyPr wrap="square" rtlCol="0">
            <a:spAutoFit/>
          </a:bodyPr>
          <a:lstStyle/>
          <a:p>
            <a:r>
              <a:rPr lang="en-GB" sz="700" i="1" dirty="0"/>
              <a:t>Air quality</a:t>
            </a:r>
            <a:r>
              <a:rPr lang="en-GB" sz="700" dirty="0"/>
              <a:t>: Dependent upon short term weather.</a:t>
            </a:r>
          </a:p>
          <a:p>
            <a:r>
              <a:rPr lang="en-GB" sz="700" i="1" dirty="0"/>
              <a:t>Water:</a:t>
            </a:r>
            <a:r>
              <a:rPr lang="en-GB" sz="700" dirty="0"/>
              <a:t> Dependent upon short and long term weather patterns</a:t>
            </a:r>
            <a:endParaRPr lang="en-GB" sz="700" i="1" dirty="0"/>
          </a:p>
        </p:txBody>
      </p:sp>
      <p:sp>
        <p:nvSpPr>
          <p:cNvPr id="19" name="TextBox 18">
            <a:extLst>
              <a:ext uri="{FF2B5EF4-FFF2-40B4-BE49-F238E27FC236}">
                <a16:creationId xmlns:a16="http://schemas.microsoft.com/office/drawing/2014/main" id="{3FD014F2-73C0-8E4B-FCA5-42D39CD1D8F2}"/>
              </a:ext>
            </a:extLst>
          </p:cNvPr>
          <p:cNvSpPr txBox="1"/>
          <p:nvPr/>
        </p:nvSpPr>
        <p:spPr>
          <a:xfrm>
            <a:off x="3717027" y="4325741"/>
            <a:ext cx="2376000" cy="307777"/>
          </a:xfrm>
          <a:prstGeom prst="rect">
            <a:avLst/>
          </a:prstGeom>
          <a:noFill/>
        </p:spPr>
        <p:txBody>
          <a:bodyPr wrap="square" rtlCol="0">
            <a:spAutoFit/>
          </a:bodyPr>
          <a:lstStyle/>
          <a:p>
            <a:r>
              <a:rPr lang="en-GB" sz="700" i="1" dirty="0"/>
              <a:t>Air quality</a:t>
            </a:r>
            <a:r>
              <a:rPr lang="en-GB" sz="700" dirty="0"/>
              <a:t>: Dust release will occur weekly. Weather impact is dependent on short term weather conditions.  </a:t>
            </a:r>
          </a:p>
        </p:txBody>
      </p:sp>
      <p:cxnSp>
        <p:nvCxnSpPr>
          <p:cNvPr id="21" name="Straight Connector 20">
            <a:extLst>
              <a:ext uri="{FF2B5EF4-FFF2-40B4-BE49-F238E27FC236}">
                <a16:creationId xmlns:a16="http://schemas.microsoft.com/office/drawing/2014/main" id="{86E6DE6C-0CA5-C914-7147-C8D79ABA05A6}"/>
              </a:ext>
            </a:extLst>
          </p:cNvPr>
          <p:cNvCxnSpPr/>
          <p:nvPr/>
        </p:nvCxnSpPr>
        <p:spPr>
          <a:xfrm flipV="1">
            <a:off x="1406955" y="4235913"/>
            <a:ext cx="7019713" cy="17892"/>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sp>
        <p:nvSpPr>
          <p:cNvPr id="22" name="TextBox 21">
            <a:extLst>
              <a:ext uri="{FF2B5EF4-FFF2-40B4-BE49-F238E27FC236}">
                <a16:creationId xmlns:a16="http://schemas.microsoft.com/office/drawing/2014/main" id="{7FEA9EF9-FE64-29AD-9837-C40BA77D0041}"/>
              </a:ext>
            </a:extLst>
          </p:cNvPr>
          <p:cNvSpPr txBox="1"/>
          <p:nvPr/>
        </p:nvSpPr>
        <p:spPr>
          <a:xfrm>
            <a:off x="5841027" y="4674957"/>
            <a:ext cx="2628000" cy="1061829"/>
          </a:xfrm>
          <a:prstGeom prst="rect">
            <a:avLst/>
          </a:prstGeom>
          <a:noFill/>
        </p:spPr>
        <p:txBody>
          <a:bodyPr wrap="square" rtlCol="0">
            <a:spAutoFit/>
          </a:bodyPr>
          <a:lstStyle/>
          <a:p>
            <a:r>
              <a:rPr lang="en-GB" sz="700" i="1" dirty="0"/>
              <a:t>Light</a:t>
            </a:r>
            <a:r>
              <a:rPr lang="en-GB" sz="700" dirty="0"/>
              <a:t>: External lighting of quarry will affect local environment and adversely impact animals and humans.</a:t>
            </a:r>
          </a:p>
          <a:p>
            <a:r>
              <a:rPr lang="en-GB" sz="700" i="1" dirty="0"/>
              <a:t>Noise:</a:t>
            </a:r>
            <a:r>
              <a:rPr lang="en-GB" sz="700" dirty="0"/>
              <a:t> Blasting, processing and transport noise will affect local environment and adversely impact animals and humans.</a:t>
            </a:r>
          </a:p>
          <a:p>
            <a:r>
              <a:rPr lang="en-GB" sz="700" i="1" dirty="0"/>
              <a:t>Employment</a:t>
            </a:r>
            <a:r>
              <a:rPr lang="en-GB" sz="700" dirty="0"/>
              <a:t>: Additional employment opportunities will provide 30-40 direct jobs with additional work for other supply services.</a:t>
            </a:r>
          </a:p>
          <a:p>
            <a:endParaRPr lang="en-GB" sz="700" i="1" dirty="0"/>
          </a:p>
        </p:txBody>
      </p:sp>
      <p:sp>
        <p:nvSpPr>
          <p:cNvPr id="23" name="TextBox 22">
            <a:extLst>
              <a:ext uri="{FF2B5EF4-FFF2-40B4-BE49-F238E27FC236}">
                <a16:creationId xmlns:a16="http://schemas.microsoft.com/office/drawing/2014/main" id="{93EFEE70-767D-5F6E-F698-C7D0F89744DC}"/>
              </a:ext>
            </a:extLst>
          </p:cNvPr>
          <p:cNvSpPr txBox="1"/>
          <p:nvPr/>
        </p:nvSpPr>
        <p:spPr>
          <a:xfrm>
            <a:off x="6020669" y="5394440"/>
            <a:ext cx="2556000" cy="846386"/>
          </a:xfrm>
          <a:prstGeom prst="rect">
            <a:avLst/>
          </a:prstGeom>
          <a:noFill/>
        </p:spPr>
        <p:txBody>
          <a:bodyPr wrap="square" rtlCol="0">
            <a:spAutoFit/>
          </a:bodyPr>
          <a:lstStyle/>
          <a:p>
            <a:r>
              <a:rPr lang="en-GB" sz="700" i="1" dirty="0"/>
              <a:t>Light</a:t>
            </a:r>
            <a:r>
              <a:rPr lang="en-GB" sz="700" dirty="0"/>
              <a:t>: External lighting will operate 24/7.</a:t>
            </a:r>
          </a:p>
          <a:p>
            <a:r>
              <a:rPr lang="en-GB" sz="700" i="1" dirty="0"/>
              <a:t>Noise:</a:t>
            </a:r>
            <a:r>
              <a:rPr lang="en-GB" sz="700" dirty="0"/>
              <a:t> Blasting is short timescale, once per week for a few minutes. Processing and transport noise will occur frequently during  the whole working week 12 hours every day.</a:t>
            </a:r>
          </a:p>
          <a:p>
            <a:r>
              <a:rPr lang="en-GB" sz="700" i="1" dirty="0"/>
              <a:t>Employment: </a:t>
            </a:r>
            <a:r>
              <a:rPr lang="en-GB" sz="700" dirty="0"/>
              <a:t>From commissioning to final rehabilitation – several decades</a:t>
            </a:r>
            <a:endParaRPr lang="en-GB" sz="700" i="1" dirty="0"/>
          </a:p>
        </p:txBody>
      </p:sp>
      <p:sp>
        <p:nvSpPr>
          <p:cNvPr id="24" name="TextBox 23">
            <a:extLst>
              <a:ext uri="{FF2B5EF4-FFF2-40B4-BE49-F238E27FC236}">
                <a16:creationId xmlns:a16="http://schemas.microsoft.com/office/drawing/2014/main" id="{89C6A90E-235D-A66E-3BED-E3ED92D1F403}"/>
              </a:ext>
            </a:extLst>
          </p:cNvPr>
          <p:cNvSpPr txBox="1"/>
          <p:nvPr/>
        </p:nvSpPr>
        <p:spPr>
          <a:xfrm>
            <a:off x="3733871" y="4668659"/>
            <a:ext cx="2107156" cy="630942"/>
          </a:xfrm>
          <a:prstGeom prst="rect">
            <a:avLst/>
          </a:prstGeom>
          <a:noFill/>
        </p:spPr>
        <p:txBody>
          <a:bodyPr wrap="square" rtlCol="0">
            <a:spAutoFit/>
          </a:bodyPr>
          <a:lstStyle/>
          <a:p>
            <a:r>
              <a:rPr lang="en-GB" sz="700" i="1" dirty="0"/>
              <a:t>Community value:</a:t>
            </a:r>
            <a:r>
              <a:rPr lang="en-GB" sz="700" dirty="0"/>
              <a:t> Environmental boosts from recreational space creation can benefit large parts of the community and positively impact tourism. A quarry can be a useful educational resource.</a:t>
            </a:r>
            <a:endParaRPr lang="en-GB" sz="700" i="1" dirty="0"/>
          </a:p>
        </p:txBody>
      </p:sp>
      <p:sp>
        <p:nvSpPr>
          <p:cNvPr id="26" name="TextBox 25">
            <a:extLst>
              <a:ext uri="{FF2B5EF4-FFF2-40B4-BE49-F238E27FC236}">
                <a16:creationId xmlns:a16="http://schemas.microsoft.com/office/drawing/2014/main" id="{958F44E7-E620-99E6-CB93-307C410D8AA3}"/>
              </a:ext>
            </a:extLst>
          </p:cNvPr>
          <p:cNvSpPr txBox="1"/>
          <p:nvPr/>
        </p:nvSpPr>
        <p:spPr>
          <a:xfrm>
            <a:off x="3717027" y="5424916"/>
            <a:ext cx="2107156" cy="630942"/>
          </a:xfrm>
          <a:prstGeom prst="rect">
            <a:avLst/>
          </a:prstGeom>
          <a:noFill/>
        </p:spPr>
        <p:txBody>
          <a:bodyPr wrap="square" rtlCol="0">
            <a:spAutoFit/>
          </a:bodyPr>
          <a:lstStyle/>
          <a:p>
            <a:r>
              <a:rPr lang="en-GB" sz="700" i="1" dirty="0"/>
              <a:t>Community value:</a:t>
            </a:r>
            <a:r>
              <a:rPr lang="en-GB" sz="700" dirty="0"/>
              <a:t> Site rehabilitation can occur in part during operation but primarily post closure – several decades. A quarry can be used as an educational resource during active use – within a short time of opening and for several decades.</a:t>
            </a:r>
            <a:endParaRPr lang="en-GB" sz="700" i="1" dirty="0"/>
          </a:p>
        </p:txBody>
      </p:sp>
    </p:spTree>
    <p:extLst>
      <p:ext uri="{BB962C8B-B14F-4D97-AF65-F5344CB8AC3E}">
        <p14:creationId xmlns:p14="http://schemas.microsoft.com/office/powerpoint/2010/main" val="1566119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B3C64-93FE-C790-642F-4E35B9E6288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98044CD-456A-CA1F-A205-BF2843C897A2}"/>
              </a:ext>
            </a:extLst>
          </p:cNvPr>
          <p:cNvSpPr txBox="1"/>
          <p:nvPr/>
        </p:nvSpPr>
        <p:spPr>
          <a:xfrm>
            <a:off x="287079" y="224130"/>
            <a:ext cx="9324754" cy="815608"/>
          </a:xfrm>
          <a:prstGeom prst="rect">
            <a:avLst/>
          </a:prstGeom>
          <a:noFill/>
        </p:spPr>
        <p:txBody>
          <a:bodyPr wrap="square" rtlCol="0">
            <a:spAutoFit/>
          </a:bodyPr>
          <a:lstStyle/>
          <a:p>
            <a:pPr algn="ctr"/>
            <a:r>
              <a:rPr lang="en-GB" b="1" dirty="0"/>
              <a:t>Environmental Impact Assessment - Limestone quarry</a:t>
            </a:r>
          </a:p>
          <a:p>
            <a:pPr algn="ctr"/>
            <a:endParaRPr lang="en-GB" sz="1050" b="1" dirty="0"/>
          </a:p>
          <a:p>
            <a:pPr algn="ctr"/>
            <a:r>
              <a:rPr lang="en-GB" dirty="0"/>
              <a:t>Step 2: Evaluate impact and plan mitigation</a:t>
            </a:r>
          </a:p>
        </p:txBody>
      </p:sp>
      <p:pic>
        <p:nvPicPr>
          <p:cNvPr id="4" name="Picture 3">
            <a:extLst>
              <a:ext uri="{FF2B5EF4-FFF2-40B4-BE49-F238E27FC236}">
                <a16:creationId xmlns:a16="http://schemas.microsoft.com/office/drawing/2014/main" id="{C731D0EC-0A52-C93A-FB77-6738781DE7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27583" y="6295422"/>
            <a:ext cx="4123809" cy="466667"/>
          </a:xfrm>
          <a:prstGeom prst="rect">
            <a:avLst/>
          </a:prstGeom>
        </p:spPr>
      </p:pic>
      <p:sp>
        <p:nvSpPr>
          <p:cNvPr id="3" name="Slide Number Placeholder 2">
            <a:extLst>
              <a:ext uri="{FF2B5EF4-FFF2-40B4-BE49-F238E27FC236}">
                <a16:creationId xmlns:a16="http://schemas.microsoft.com/office/drawing/2014/main" id="{4CF601AB-5DA0-1735-07D9-BB70B9FC2836}"/>
              </a:ext>
            </a:extLst>
          </p:cNvPr>
          <p:cNvSpPr>
            <a:spLocks noGrp="1"/>
          </p:cNvSpPr>
          <p:nvPr>
            <p:ph type="sldNum" sz="quarter" idx="12"/>
          </p:nvPr>
        </p:nvSpPr>
        <p:spPr/>
        <p:txBody>
          <a:bodyPr/>
          <a:lstStyle/>
          <a:p>
            <a:fld id="{174636F3-0193-4740-9AF0-3E42F7D907D1}" type="slidenum">
              <a:rPr lang="en-GB" smtClean="0"/>
              <a:t>2</a:t>
            </a:fld>
            <a:endParaRPr lang="en-GB"/>
          </a:p>
        </p:txBody>
      </p:sp>
      <p:graphicFrame>
        <p:nvGraphicFramePr>
          <p:cNvPr id="7" name="Table 6">
            <a:extLst>
              <a:ext uri="{FF2B5EF4-FFF2-40B4-BE49-F238E27FC236}">
                <a16:creationId xmlns:a16="http://schemas.microsoft.com/office/drawing/2014/main" id="{336261E5-77C9-97AB-7E47-566A2685D42D}"/>
              </a:ext>
            </a:extLst>
          </p:cNvPr>
          <p:cNvGraphicFramePr>
            <a:graphicFrameLocks noGrp="1"/>
          </p:cNvGraphicFramePr>
          <p:nvPr>
            <p:extLst>
              <p:ext uri="{D42A27DB-BD31-4B8C-83A1-F6EECF244321}">
                <p14:modId xmlns:p14="http://schemas.microsoft.com/office/powerpoint/2010/main" val="238501573"/>
              </p:ext>
            </p:extLst>
          </p:nvPr>
        </p:nvGraphicFramePr>
        <p:xfrm>
          <a:off x="702129" y="1105206"/>
          <a:ext cx="8670472" cy="5090160"/>
        </p:xfrm>
        <a:graphic>
          <a:graphicData uri="http://schemas.openxmlformats.org/drawingml/2006/table">
            <a:tbl>
              <a:tblPr bandRow="1">
                <a:tableStyleId>{5C22544A-7EE6-4342-B048-85BDC9FD1C3A}</a:tableStyleId>
              </a:tblPr>
              <a:tblGrid>
                <a:gridCol w="2163535">
                  <a:extLst>
                    <a:ext uri="{9D8B030D-6E8A-4147-A177-3AD203B41FA5}">
                      <a16:colId xmlns:a16="http://schemas.microsoft.com/office/drawing/2014/main" val="2165710402"/>
                    </a:ext>
                  </a:extLst>
                </a:gridCol>
                <a:gridCol w="6506937">
                  <a:extLst>
                    <a:ext uri="{9D8B030D-6E8A-4147-A177-3AD203B41FA5}">
                      <a16:colId xmlns:a16="http://schemas.microsoft.com/office/drawing/2014/main" val="3174194251"/>
                    </a:ext>
                  </a:extLst>
                </a:gridCol>
              </a:tblGrid>
              <a:tr h="370840">
                <a:tc>
                  <a:txBody>
                    <a:bodyPr/>
                    <a:lstStyle/>
                    <a:p>
                      <a:pPr marL="0" lvl="2"/>
                      <a:r>
                        <a:rPr lang="en-GB" sz="1600" b="1" dirty="0">
                          <a:solidFill>
                            <a:schemeClr val="tx1"/>
                          </a:solidFill>
                        </a:rPr>
                        <a:t>Impact:</a:t>
                      </a:r>
                    </a:p>
                    <a:p>
                      <a:pPr marL="285750" lvl="3" indent="-285750">
                        <a:buFont typeface="Arial" panose="020B0604020202020204" pitchFamily="34" charset="0"/>
                        <a:buChar char="•"/>
                      </a:pPr>
                      <a:r>
                        <a:rPr lang="en-GB" sz="1400" b="1" dirty="0">
                          <a:solidFill>
                            <a:schemeClr val="tx1"/>
                          </a:solidFill>
                        </a:rPr>
                        <a:t>The direct and indirect effects of the proposed plans.</a:t>
                      </a:r>
                    </a:p>
                    <a:p>
                      <a:pPr marL="285750" lvl="3" indent="-285750">
                        <a:buFont typeface="Arial" panose="020B0604020202020204" pitchFamily="34" charset="0"/>
                        <a:buChar char="•"/>
                      </a:pPr>
                      <a:r>
                        <a:rPr lang="en-GB" sz="1400" b="1" dirty="0">
                          <a:solidFill>
                            <a:schemeClr val="tx1"/>
                          </a:solidFill>
                        </a:rPr>
                        <a:t>Magnitude of effects and cumulative impact</a:t>
                      </a:r>
                    </a:p>
                    <a:p>
                      <a:pPr marL="285750" lvl="3" indent="-285750">
                        <a:buFont typeface="Arial" panose="020B0604020202020204" pitchFamily="34" charset="0"/>
                        <a:buChar char="•"/>
                      </a:pPr>
                      <a:r>
                        <a:rPr lang="en-GB" sz="1400" b="1" dirty="0">
                          <a:solidFill>
                            <a:schemeClr val="tx1"/>
                          </a:solidFill>
                        </a:rPr>
                        <a:t>Significance of impacts</a:t>
                      </a:r>
                      <a:endParaRPr lang="en-GB"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6517789"/>
                  </a:ext>
                </a:extLst>
              </a:tr>
              <a:tr h="370840">
                <a:tc>
                  <a:txBody>
                    <a:bodyPr/>
                    <a:lstStyle/>
                    <a:p>
                      <a:pPr marL="0" lvl="2"/>
                      <a:r>
                        <a:rPr lang="en-GB" sz="1600" b="1" dirty="0">
                          <a:solidFill>
                            <a:schemeClr val="tx1"/>
                          </a:solidFill>
                        </a:rPr>
                        <a:t>Spatial and temporal scope:</a:t>
                      </a:r>
                    </a:p>
                    <a:p>
                      <a:pPr marL="285750" lvl="3" indent="-285750">
                        <a:buFont typeface="Arial" panose="020B0604020202020204" pitchFamily="34" charset="0"/>
                        <a:buChar char="•"/>
                      </a:pPr>
                      <a:r>
                        <a:rPr lang="en-GB" sz="1400" b="1" dirty="0">
                          <a:solidFill>
                            <a:schemeClr val="tx1"/>
                          </a:solidFill>
                        </a:rPr>
                        <a:t>The impacts on local and regional scales</a:t>
                      </a:r>
                    </a:p>
                    <a:p>
                      <a:pPr marL="285750" lvl="3" indent="-285750">
                        <a:buFont typeface="Arial" panose="020B0604020202020204" pitchFamily="34" charset="0"/>
                        <a:buChar char="•"/>
                      </a:pPr>
                      <a:r>
                        <a:rPr lang="en-GB" sz="1400" b="1" dirty="0">
                          <a:solidFill>
                            <a:schemeClr val="tx1"/>
                          </a:solidFill>
                        </a:rPr>
                        <a:t>The timescales of effects on short, medium and long term</a:t>
                      </a:r>
                      <a:endParaRPr lang="en-GB"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4861464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dirty="0">
                          <a:solidFill>
                            <a:schemeClr val="tx1"/>
                          </a:solidFill>
                        </a:rPr>
                        <a:t>Rehabilitation plan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1"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1" dirty="0">
                        <a:solidFill>
                          <a:schemeClr val="tx1"/>
                        </a:solidFill>
                      </a:endParaRPr>
                    </a:p>
                    <a:p>
                      <a:endParaRPr lang="en-GB"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0568407"/>
                  </a:ext>
                </a:extLst>
              </a:tr>
            </a:tbl>
          </a:graphicData>
        </a:graphic>
      </p:graphicFrame>
      <p:sp>
        <p:nvSpPr>
          <p:cNvPr id="5" name="TextBox 4">
            <a:extLst>
              <a:ext uri="{FF2B5EF4-FFF2-40B4-BE49-F238E27FC236}">
                <a16:creationId xmlns:a16="http://schemas.microsoft.com/office/drawing/2014/main" id="{E04DE48C-AEA1-8EB7-B58B-ABA4D3F1CEF1}"/>
              </a:ext>
            </a:extLst>
          </p:cNvPr>
          <p:cNvSpPr txBox="1"/>
          <p:nvPr/>
        </p:nvSpPr>
        <p:spPr>
          <a:xfrm>
            <a:off x="2905014" y="1178539"/>
            <a:ext cx="6361571" cy="3808735"/>
          </a:xfrm>
          <a:prstGeom prst="rect">
            <a:avLst/>
          </a:prstGeom>
          <a:solidFill>
            <a:schemeClr val="bg1"/>
          </a:solidFill>
        </p:spPr>
        <p:txBody>
          <a:bodyPr wrap="square" rtlCol="0">
            <a:spAutoFit/>
          </a:bodyPr>
          <a:lstStyle/>
          <a:p>
            <a:pPr marL="0" lvl="3"/>
            <a:r>
              <a:rPr lang="en-GB" sz="1050" dirty="0">
                <a:solidFill>
                  <a:schemeClr val="tx1"/>
                </a:solidFill>
              </a:rPr>
              <a:t>Commissioning and operation of a quarry at </a:t>
            </a:r>
            <a:r>
              <a:rPr lang="en-GB" sz="1050" dirty="0" err="1">
                <a:solidFill>
                  <a:schemeClr val="tx1"/>
                </a:solidFill>
              </a:rPr>
              <a:t>Wigly</a:t>
            </a:r>
            <a:r>
              <a:rPr lang="en-GB" sz="1050" dirty="0">
                <a:solidFill>
                  <a:schemeClr val="tx1"/>
                </a:solidFill>
              </a:rPr>
              <a:t> has significant benefits to the community in terms of direct job creation of 30-40 highly skilled worker positions. Indirect job creation is also highly likely, with suppliers' businesses in local towns required to meet demand for quarry operation materials and employee needs. </a:t>
            </a:r>
            <a:r>
              <a:rPr lang="en-GB" sz="1050" dirty="0"/>
              <a:t>With the additional benefits to the community such as new housing expanding Horsebridge and Cowling, the job creation at the industrial park, the potential for new stations and expansion of long term jobs in all concomitant sectors, this area can secure stable expansion for many years.</a:t>
            </a:r>
          </a:p>
          <a:p>
            <a:pPr marL="0" lvl="3"/>
            <a:endParaRPr lang="en-GB" sz="1050" dirty="0"/>
          </a:p>
          <a:p>
            <a:pPr marL="0" lvl="3"/>
            <a:r>
              <a:rPr lang="en-GB" sz="1050" dirty="0"/>
              <a:t>The impact of quarrying on the environment will need to be carefully managed. In particular the nationally important Water Vole population needs consideration and local monitoring of its population and Bear Brook water quality with local interest groups and national bodies is advised. </a:t>
            </a:r>
          </a:p>
          <a:p>
            <a:pPr marL="0" lvl="3"/>
            <a:endParaRPr lang="en-GB" sz="1050" dirty="0"/>
          </a:p>
          <a:p>
            <a:pPr marL="0" lvl="3"/>
            <a:r>
              <a:rPr lang="en-GB" sz="1050" dirty="0"/>
              <a:t>The quarry location is close to several areas of human habitation. The impacts on human health from PM10 and PM2.5 particulate matter has the potential to be significant and the quarry operator will need to set up appropriate long term monitoring in all areas. The company should also be encouraged to adopt best industry practice in quarry operation (lighting) blasting and processing (noise and dust) including consideration of short and medium term weather conditions. The quarry operators should consider the most sensitive way to transport product from the quarry reviewing the best use of trains and lorries in terms of noise and dust creation.</a:t>
            </a:r>
          </a:p>
          <a:p>
            <a:pPr marL="0" lvl="3"/>
            <a:endParaRPr lang="en-GB" sz="1050" dirty="0"/>
          </a:p>
          <a:p>
            <a:pPr marL="0" lvl="3"/>
            <a:r>
              <a:rPr lang="en-GB" sz="1050" dirty="0"/>
              <a:t>Regular updates to the community about blasting times, and engagement with the community through educational programmes is advised as soon as possible after opening. Working with local partners, schools, environmental organisations and other local businesses and councils will provide short and long term positive links with the community.</a:t>
            </a:r>
          </a:p>
        </p:txBody>
      </p:sp>
      <p:sp>
        <p:nvSpPr>
          <p:cNvPr id="6" name="TextBox 5">
            <a:extLst>
              <a:ext uri="{FF2B5EF4-FFF2-40B4-BE49-F238E27FC236}">
                <a16:creationId xmlns:a16="http://schemas.microsoft.com/office/drawing/2014/main" id="{CCB1E687-ADF2-BEFF-D3C5-615A6028D918}"/>
              </a:ext>
            </a:extLst>
          </p:cNvPr>
          <p:cNvSpPr txBox="1"/>
          <p:nvPr/>
        </p:nvSpPr>
        <p:spPr>
          <a:xfrm>
            <a:off x="2888794" y="5006364"/>
            <a:ext cx="6483807" cy="1061829"/>
          </a:xfrm>
          <a:prstGeom prst="rect">
            <a:avLst/>
          </a:prstGeom>
          <a:noFill/>
        </p:spPr>
        <p:txBody>
          <a:bodyPr wrap="square" rtlCol="0">
            <a:spAutoFit/>
          </a:bodyPr>
          <a:lstStyle/>
          <a:p>
            <a:pPr marL="0" lvl="3"/>
            <a:r>
              <a:rPr lang="en-GB" sz="1050" dirty="0">
                <a:solidFill>
                  <a:schemeClr val="tx1"/>
                </a:solidFill>
              </a:rPr>
              <a:t>The quarry operators are advised to work along</a:t>
            </a:r>
            <a:r>
              <a:rPr lang="en-GB" sz="1050" dirty="0"/>
              <a:t>side local and national environmental bodies to plan for rehabilitation in a stepped format, working to develop biodiverse recreational space and a broad range of educational resources. This is ideally from the commissioning stage onwards and recommended to be included as part of the quarry operating costs structure. </a:t>
            </a:r>
          </a:p>
          <a:p>
            <a:pPr marL="0" lvl="3"/>
            <a:r>
              <a:rPr lang="en-GB" sz="1050" dirty="0"/>
              <a:t>The quarry has the opportunity to create a diverse flora and fauna from an already diverse ecosystem. The local schools will value educational resources and the opportunity for enrichment school visits. </a:t>
            </a:r>
            <a:endParaRPr lang="en-GB" sz="900" dirty="0">
              <a:solidFill>
                <a:schemeClr val="tx1"/>
              </a:solidFill>
            </a:endParaRPr>
          </a:p>
        </p:txBody>
      </p:sp>
    </p:spTree>
    <p:extLst>
      <p:ext uri="{BB962C8B-B14F-4D97-AF65-F5344CB8AC3E}">
        <p14:creationId xmlns:p14="http://schemas.microsoft.com/office/powerpoint/2010/main" val="3798821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2D24CC-7223-B612-5560-1A5FB634BCC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0BE9EEC-751A-36AE-0336-309A2747B36C}"/>
              </a:ext>
            </a:extLst>
          </p:cNvPr>
          <p:cNvSpPr txBox="1"/>
          <p:nvPr/>
        </p:nvSpPr>
        <p:spPr>
          <a:xfrm>
            <a:off x="287079" y="224130"/>
            <a:ext cx="9324754" cy="530915"/>
          </a:xfrm>
          <a:prstGeom prst="rect">
            <a:avLst/>
          </a:prstGeom>
          <a:noFill/>
        </p:spPr>
        <p:txBody>
          <a:bodyPr wrap="square" rtlCol="0">
            <a:spAutoFit/>
          </a:bodyPr>
          <a:lstStyle/>
          <a:p>
            <a:pPr algn="ctr"/>
            <a:r>
              <a:rPr lang="en-GB" b="1" dirty="0"/>
              <a:t>Environmental Impact Assessment - Limestone quarry</a:t>
            </a:r>
          </a:p>
          <a:p>
            <a:pPr algn="ctr"/>
            <a:endParaRPr lang="en-GB" sz="1050" b="1" dirty="0"/>
          </a:p>
        </p:txBody>
      </p:sp>
      <p:pic>
        <p:nvPicPr>
          <p:cNvPr id="4" name="Picture 3">
            <a:extLst>
              <a:ext uri="{FF2B5EF4-FFF2-40B4-BE49-F238E27FC236}">
                <a16:creationId xmlns:a16="http://schemas.microsoft.com/office/drawing/2014/main" id="{EE615DD1-0581-A5F4-1DAD-F95F81DFF8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27583" y="6295422"/>
            <a:ext cx="4123809" cy="466667"/>
          </a:xfrm>
          <a:prstGeom prst="rect">
            <a:avLst/>
          </a:prstGeom>
        </p:spPr>
      </p:pic>
      <p:sp>
        <p:nvSpPr>
          <p:cNvPr id="3" name="Slide Number Placeholder 2">
            <a:extLst>
              <a:ext uri="{FF2B5EF4-FFF2-40B4-BE49-F238E27FC236}">
                <a16:creationId xmlns:a16="http://schemas.microsoft.com/office/drawing/2014/main" id="{54ADFA7D-2EFD-8F9D-D6BE-12C2492821D6}"/>
              </a:ext>
            </a:extLst>
          </p:cNvPr>
          <p:cNvSpPr>
            <a:spLocks noGrp="1"/>
          </p:cNvSpPr>
          <p:nvPr>
            <p:ph type="sldNum" sz="quarter" idx="12"/>
          </p:nvPr>
        </p:nvSpPr>
        <p:spPr/>
        <p:txBody>
          <a:bodyPr/>
          <a:lstStyle/>
          <a:p>
            <a:fld id="{174636F3-0193-4740-9AF0-3E42F7D907D1}" type="slidenum">
              <a:rPr lang="en-GB" smtClean="0"/>
              <a:t>3</a:t>
            </a:fld>
            <a:endParaRPr lang="en-GB"/>
          </a:p>
        </p:txBody>
      </p:sp>
      <p:sp>
        <p:nvSpPr>
          <p:cNvPr id="5" name="TextBox 4">
            <a:extLst>
              <a:ext uri="{FF2B5EF4-FFF2-40B4-BE49-F238E27FC236}">
                <a16:creationId xmlns:a16="http://schemas.microsoft.com/office/drawing/2014/main" id="{96D573FD-C9AD-16A8-EC8D-82623B0D521F}"/>
              </a:ext>
            </a:extLst>
          </p:cNvPr>
          <p:cNvSpPr txBox="1"/>
          <p:nvPr/>
        </p:nvSpPr>
        <p:spPr>
          <a:xfrm>
            <a:off x="516835" y="1178539"/>
            <a:ext cx="9094997" cy="3323987"/>
          </a:xfrm>
          <a:prstGeom prst="rect">
            <a:avLst/>
          </a:prstGeom>
          <a:solidFill>
            <a:schemeClr val="bg1"/>
          </a:solidFill>
        </p:spPr>
        <p:txBody>
          <a:bodyPr wrap="square" rtlCol="0">
            <a:spAutoFit/>
          </a:bodyPr>
          <a:lstStyle/>
          <a:p>
            <a:pPr marL="0" lvl="3"/>
            <a:r>
              <a:rPr lang="en-GB" sz="1400" dirty="0"/>
              <a:t>This summary is not an absolute correct answer. </a:t>
            </a:r>
          </a:p>
          <a:p>
            <a:pPr marL="0" lvl="3"/>
            <a:endParaRPr lang="en-GB" sz="1400" dirty="0"/>
          </a:p>
          <a:p>
            <a:pPr marL="0" lvl="3"/>
            <a:r>
              <a:rPr lang="en-GB" sz="1400" dirty="0"/>
              <a:t>The development of an EIA is very open to variation, as in the professional world. Your students may wish to focus on parts of the summary which are more pertinent to their own experience based on their home towns. This could be the benefits of job creation, the potential human health implications or the environment.</a:t>
            </a:r>
          </a:p>
          <a:p>
            <a:pPr marL="0" lvl="3"/>
            <a:endParaRPr lang="en-GB" sz="1400" dirty="0"/>
          </a:p>
          <a:p>
            <a:pPr marL="0" lvl="3"/>
            <a:endParaRPr lang="en-GB" sz="1400" dirty="0"/>
          </a:p>
          <a:p>
            <a:pPr marL="0" lvl="3"/>
            <a:r>
              <a:rPr lang="en-GB" sz="1400" dirty="0"/>
              <a:t>The map can be used imaginatively to look at the surface water movement using the contour lines, where the roads are and the impact of using the railway for noise and dust. Are there sufficient railway stations, do the roads go to where you need them, when the towns are expanded does this impact where the quarry will ship materials?</a:t>
            </a:r>
          </a:p>
          <a:p>
            <a:pPr marL="0" lvl="3"/>
            <a:endParaRPr lang="en-GB" sz="1400" dirty="0"/>
          </a:p>
          <a:p>
            <a:pPr marL="0" lvl="3"/>
            <a:r>
              <a:rPr lang="en-GB" sz="1400" dirty="0"/>
              <a:t>They can consider wider questions such as supporting the building of the industrial park and its potential impact on pollution to Bear Brook.</a:t>
            </a:r>
          </a:p>
          <a:p>
            <a:pPr marL="0" lvl="3"/>
            <a:endParaRPr lang="en-GB" sz="1400" dirty="0"/>
          </a:p>
          <a:p>
            <a:pPr marL="0" lvl="3"/>
            <a:endParaRPr lang="en-GB" sz="1400" dirty="0"/>
          </a:p>
        </p:txBody>
      </p:sp>
    </p:spTree>
    <p:extLst>
      <p:ext uri="{BB962C8B-B14F-4D97-AF65-F5344CB8AC3E}">
        <p14:creationId xmlns:p14="http://schemas.microsoft.com/office/powerpoint/2010/main" val="169097461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2374</TotalTime>
  <Words>1200</Words>
  <Application>Microsoft Office PowerPoint</Application>
  <PresentationFormat>A4 Paper (210x297 mm)</PresentationFormat>
  <Paragraphs>86</Paragraphs>
  <Slides>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Aptos Display</vt:lpstr>
      <vt:lpstr>Arial</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Rushworth, Elisabeth</dc:creator>
  <cp:lastModifiedBy>Rushworth, Elisabeth</cp:lastModifiedBy>
  <cp:revision>401</cp:revision>
  <cp:lastPrinted>2025-06-27T13:03:01Z</cp:lastPrinted>
  <dcterms:created xsi:type="dcterms:W3CDTF">2025-05-22T09:15:35Z</dcterms:created>
  <dcterms:modified xsi:type="dcterms:W3CDTF">2025-06-27T13:54:01Z</dcterms:modified>
</cp:coreProperties>
</file>