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44" r:id="rId2"/>
    <p:sldId id="339" r:id="rId3"/>
    <p:sldId id="340" r:id="rId4"/>
    <p:sldId id="341" r:id="rId5"/>
    <p:sldId id="342" r:id="rId6"/>
    <p:sldId id="343" r:id="rId7"/>
    <p:sldId id="345" r:id="rId8"/>
    <p:sldId id="346" r:id="rId9"/>
    <p:sldId id="348" r:id="rId10"/>
    <p:sldId id="349" r:id="rId11"/>
    <p:sldId id="347" r:id="rId12"/>
    <p:sldId id="350" r:id="rId13"/>
    <p:sldId id="271" r:id="rId14"/>
    <p:sldId id="272" r:id="rId1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68" autoAdjust="0"/>
  </p:normalViewPr>
  <p:slideViewPr>
    <p:cSldViewPr snapToGrid="0">
      <p:cViewPr varScale="1">
        <p:scale>
          <a:sx n="78" d="100"/>
          <a:sy n="78" d="100"/>
        </p:scale>
        <p:origin x="238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A2D7E-30AD-4D0F-99B2-F60C9A6F72EB}" type="datetimeFigureOut">
              <a:rPr lang="en-GB" smtClean="0"/>
              <a:t>31/10/2025</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4C80C-A37F-4D26-8EE9-1845EA5329E3}" type="slidenum">
              <a:rPr lang="en-GB" smtClean="0"/>
              <a:t>‹#›</a:t>
            </a:fld>
            <a:endParaRPr lang="en-GB"/>
          </a:p>
        </p:txBody>
      </p:sp>
    </p:spTree>
    <p:extLst>
      <p:ext uri="{BB962C8B-B14F-4D97-AF65-F5344CB8AC3E}">
        <p14:creationId xmlns:p14="http://schemas.microsoft.com/office/powerpoint/2010/main" val="3721277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E8956-9E1C-A68A-821D-3BD4C6A87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E32E4-F5F0-6D77-0610-2EEB80DCFD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FA1B7-5A92-D2CB-F82D-D37B0B1C06B9}"/>
              </a:ext>
            </a:extLst>
          </p:cNvPr>
          <p:cNvSpPr>
            <a:spLocks noGrp="1"/>
          </p:cNvSpPr>
          <p:nvPr>
            <p:ph type="body" idx="1"/>
          </p:nvPr>
        </p:nvSpPr>
        <p:spPr/>
        <p:txBody>
          <a:bodyPr/>
          <a:lstStyle/>
          <a:p>
            <a:pPr algn="l">
              <a:lnSpc>
                <a:spcPts val="1650"/>
              </a:lnSpc>
              <a:spcBef>
                <a:spcPts val="750"/>
              </a:spcBef>
              <a:spcAft>
                <a:spcPts val="600"/>
              </a:spcAft>
              <a:buFont typeface="Arial" panose="020B0604020202020204" pitchFamily="34" charset="0"/>
              <a:buChar char="•"/>
            </a:pPr>
            <a:r>
              <a:rPr lang="en-GB" sz="4000" b="0" i="0" dirty="0">
                <a:solidFill>
                  <a:srgbClr val="545D7E"/>
                </a:solidFill>
                <a:effectLst/>
                <a:latin typeface="Google Sans"/>
              </a:rPr>
              <a:t> This presentation outlines how to approach developing an Environmental Impact Assessment for the re-opening of a limestone quarry.</a:t>
            </a:r>
          </a:p>
        </p:txBody>
      </p:sp>
      <p:sp>
        <p:nvSpPr>
          <p:cNvPr id="4" name="Slide Number Placeholder 3">
            <a:extLst>
              <a:ext uri="{FF2B5EF4-FFF2-40B4-BE49-F238E27FC236}">
                <a16:creationId xmlns:a16="http://schemas.microsoft.com/office/drawing/2014/main" id="{63AD6042-0D4D-F5EE-DB2A-6CF1FE9D96F7}"/>
              </a:ext>
            </a:extLst>
          </p:cNvPr>
          <p:cNvSpPr>
            <a:spLocks noGrp="1"/>
          </p:cNvSpPr>
          <p:nvPr>
            <p:ph type="sldNum" sz="quarter" idx="10"/>
          </p:nvPr>
        </p:nvSpPr>
        <p:spPr/>
        <p:txBody>
          <a:bodyPr/>
          <a:lstStyle/>
          <a:p>
            <a:pPr>
              <a:defRPr/>
            </a:pPr>
            <a:fld id="{A3897D13-B74C-4856-9B95-C08018D66FA6}" type="slidenum">
              <a:rPr lang="en-GB" smtClean="0"/>
              <a:pPr>
                <a:defRPr/>
              </a:pPr>
              <a:t>1</a:t>
            </a:fld>
            <a:endParaRPr lang="en-GB"/>
          </a:p>
        </p:txBody>
      </p:sp>
    </p:spTree>
    <p:extLst>
      <p:ext uri="{BB962C8B-B14F-4D97-AF65-F5344CB8AC3E}">
        <p14:creationId xmlns:p14="http://schemas.microsoft.com/office/powerpoint/2010/main" val="1365144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93255-67C5-317B-4E8C-59E798283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E2F95-3F75-A0B7-A427-14BB44C10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B3033-7850-A1BE-560F-B3E9F140CC0D}"/>
              </a:ext>
            </a:extLst>
          </p:cNvPr>
          <p:cNvSpPr>
            <a:spLocks noGrp="1"/>
          </p:cNvSpPr>
          <p:nvPr>
            <p:ph type="body" idx="1"/>
          </p:nvPr>
        </p:nvSpPr>
        <p:spPr/>
        <p:txBody>
          <a:bodyPr/>
          <a:lstStyle/>
          <a:p>
            <a:pPr marL="342900" lvl="1" indent="-342900">
              <a:lnSpc>
                <a:spcPct val="120000"/>
              </a:lnSpc>
              <a:spcBef>
                <a:spcPts val="0"/>
              </a:spcBef>
            </a:pPr>
            <a:endParaRPr lang="en-GB" sz="1600" dirty="0"/>
          </a:p>
        </p:txBody>
      </p:sp>
      <p:sp>
        <p:nvSpPr>
          <p:cNvPr id="4" name="Slide Number Placeholder 3">
            <a:extLst>
              <a:ext uri="{FF2B5EF4-FFF2-40B4-BE49-F238E27FC236}">
                <a16:creationId xmlns:a16="http://schemas.microsoft.com/office/drawing/2014/main" id="{BB64F969-E1FA-103D-49A0-ED480945111A}"/>
              </a:ext>
            </a:extLst>
          </p:cNvPr>
          <p:cNvSpPr>
            <a:spLocks noGrp="1"/>
          </p:cNvSpPr>
          <p:nvPr>
            <p:ph type="sldNum" sz="quarter" idx="5"/>
          </p:nvPr>
        </p:nvSpPr>
        <p:spPr/>
        <p:txBody>
          <a:bodyPr/>
          <a:lstStyle/>
          <a:p>
            <a:fld id="{4504C80C-A37F-4D26-8EE9-1845EA5329E3}" type="slidenum">
              <a:rPr lang="en-GB" smtClean="0"/>
              <a:t>12</a:t>
            </a:fld>
            <a:endParaRPr lang="en-GB"/>
          </a:p>
        </p:txBody>
      </p:sp>
    </p:spTree>
    <p:extLst>
      <p:ext uri="{BB962C8B-B14F-4D97-AF65-F5344CB8AC3E}">
        <p14:creationId xmlns:p14="http://schemas.microsoft.com/office/powerpoint/2010/main" val="165154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information on the previous slides and the map of </a:t>
            </a:r>
            <a:r>
              <a:rPr lang="en-GB" dirty="0" err="1"/>
              <a:t>Wigly</a:t>
            </a:r>
            <a:r>
              <a:rPr lang="en-GB" dirty="0"/>
              <a:t> Quarry, complete this form </a:t>
            </a:r>
          </a:p>
        </p:txBody>
      </p:sp>
      <p:sp>
        <p:nvSpPr>
          <p:cNvPr id="4" name="Slide Number Placeholder 3"/>
          <p:cNvSpPr>
            <a:spLocks noGrp="1"/>
          </p:cNvSpPr>
          <p:nvPr>
            <p:ph type="sldNum" sz="quarter" idx="5"/>
          </p:nvPr>
        </p:nvSpPr>
        <p:spPr/>
        <p:txBody>
          <a:bodyPr/>
          <a:lstStyle/>
          <a:p>
            <a:fld id="{4504C80C-A37F-4D26-8EE9-1845EA5329E3}" type="slidenum">
              <a:rPr lang="en-GB" smtClean="0"/>
              <a:t>13</a:t>
            </a:fld>
            <a:endParaRPr lang="en-GB"/>
          </a:p>
        </p:txBody>
      </p:sp>
    </p:spTree>
    <p:extLst>
      <p:ext uri="{BB962C8B-B14F-4D97-AF65-F5344CB8AC3E}">
        <p14:creationId xmlns:p14="http://schemas.microsoft.com/office/powerpoint/2010/main" val="205107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the completed form on the previous page interpret and evaluate the data and summarise the essential impacts of the proposed quarry, suggesting mitigation as necessary.</a:t>
            </a:r>
          </a:p>
          <a:p>
            <a:endParaRPr lang="en-GB" dirty="0"/>
          </a:p>
          <a:p>
            <a:r>
              <a:rPr lang="en-GB" dirty="0"/>
              <a:t>For support, use the suggested answers given on the </a:t>
            </a:r>
            <a:r>
              <a:rPr lang="en-GB"/>
              <a:t>accompanying presentation. </a:t>
            </a:r>
            <a:endParaRPr lang="en-GB" dirty="0"/>
          </a:p>
        </p:txBody>
      </p:sp>
      <p:sp>
        <p:nvSpPr>
          <p:cNvPr id="4" name="Slide Number Placeholder 3"/>
          <p:cNvSpPr>
            <a:spLocks noGrp="1"/>
          </p:cNvSpPr>
          <p:nvPr>
            <p:ph type="sldNum" sz="quarter" idx="5"/>
          </p:nvPr>
        </p:nvSpPr>
        <p:spPr/>
        <p:txBody>
          <a:bodyPr/>
          <a:lstStyle/>
          <a:p>
            <a:fld id="{4504C80C-A37F-4D26-8EE9-1845EA5329E3}" type="slidenum">
              <a:rPr lang="en-GB" smtClean="0"/>
              <a:t>14</a:t>
            </a:fld>
            <a:endParaRPr lang="en-GB"/>
          </a:p>
        </p:txBody>
      </p:sp>
    </p:spTree>
    <p:extLst>
      <p:ext uri="{BB962C8B-B14F-4D97-AF65-F5344CB8AC3E}">
        <p14:creationId xmlns:p14="http://schemas.microsoft.com/office/powerpoint/2010/main" val="163407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2D845-BD69-8247-6575-6D6576B1E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A9EF8-2735-2087-24C4-4FA13BE9E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234C5-84D4-670A-5E49-0397B528FBE9}"/>
              </a:ext>
            </a:extLst>
          </p:cNvPr>
          <p:cNvSpPr>
            <a:spLocks noGrp="1"/>
          </p:cNvSpPr>
          <p:nvPr>
            <p:ph type="body" idx="1"/>
          </p:nvPr>
        </p:nvSpPr>
        <p:spPr/>
        <p:txBody>
          <a:bodyPr/>
          <a:lstStyle/>
          <a:p>
            <a:pPr algn="l">
              <a:lnSpc>
                <a:spcPts val="1650"/>
              </a:lnSpc>
              <a:spcBef>
                <a:spcPts val="750"/>
              </a:spcBef>
              <a:spcAft>
                <a:spcPts val="600"/>
              </a:spcAft>
              <a:buFont typeface="Arial" panose="020B0604020202020204" pitchFamily="34" charset="0"/>
              <a:buChar char="•"/>
            </a:pPr>
            <a:r>
              <a:rPr lang="en-GB" sz="4000" b="0" i="0" dirty="0">
                <a:solidFill>
                  <a:srgbClr val="545D7E"/>
                </a:solidFill>
                <a:effectLst/>
                <a:latin typeface="Google Sans"/>
              </a:rPr>
              <a:t> </a:t>
            </a:r>
          </a:p>
        </p:txBody>
      </p:sp>
      <p:sp>
        <p:nvSpPr>
          <p:cNvPr id="4" name="Slide Number Placeholder 3">
            <a:extLst>
              <a:ext uri="{FF2B5EF4-FFF2-40B4-BE49-F238E27FC236}">
                <a16:creationId xmlns:a16="http://schemas.microsoft.com/office/drawing/2014/main" id="{0A70E49D-6D65-D2F8-0EDC-9EB68132E8E5}"/>
              </a:ext>
            </a:extLst>
          </p:cNvPr>
          <p:cNvSpPr>
            <a:spLocks noGrp="1"/>
          </p:cNvSpPr>
          <p:nvPr>
            <p:ph type="sldNum" sz="quarter" idx="10"/>
          </p:nvPr>
        </p:nvSpPr>
        <p:spPr/>
        <p:txBody>
          <a:bodyPr/>
          <a:lstStyle/>
          <a:p>
            <a:pPr>
              <a:defRPr/>
            </a:pPr>
            <a:fld id="{A3897D13-B74C-4856-9B95-C08018D66FA6}" type="slidenum">
              <a:rPr lang="en-GB" smtClean="0"/>
              <a:pPr>
                <a:defRPr/>
              </a:pPr>
              <a:t>2</a:t>
            </a:fld>
            <a:endParaRPr lang="en-GB"/>
          </a:p>
        </p:txBody>
      </p:sp>
    </p:spTree>
    <p:extLst>
      <p:ext uri="{BB962C8B-B14F-4D97-AF65-F5344CB8AC3E}">
        <p14:creationId xmlns:p14="http://schemas.microsoft.com/office/powerpoint/2010/main" val="1285168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Limestone density varies between ~2.3g/cc and 2.7g/cc the limestone at </a:t>
            </a:r>
            <a:r>
              <a:rPr lang="en-GB" dirty="0" err="1"/>
              <a:t>Wigly</a:t>
            </a:r>
            <a:r>
              <a:rPr lang="en-GB" dirty="0"/>
              <a:t> is generally low magnesium with density 2.5 g/cc</a:t>
            </a:r>
          </a:p>
          <a:p>
            <a:r>
              <a:rPr lang="en-GB" dirty="0"/>
              <a:t>The seam is approximately 100m deep and 75 hectares in area</a:t>
            </a:r>
          </a:p>
          <a:p>
            <a:endParaRPr lang="en-GB" dirty="0"/>
          </a:p>
          <a:p>
            <a:r>
              <a:rPr lang="en-GB" dirty="0"/>
              <a:t>1: volume of limestone cubic metres: 1 hectare is 10,000 square metres, 75 hectares is 750,000 square metres, volume of seam is 750,000 x 100 = 60,000,000 cubic metres</a:t>
            </a:r>
          </a:p>
          <a:p>
            <a:r>
              <a:rPr lang="en-GB" dirty="0"/>
              <a:t>2: Volume limestone cubic centimetres: 60,000,000 cubic metres x 1,000,000 = 60,000,000,000,000 cubic centimetres</a:t>
            </a:r>
          </a:p>
          <a:p>
            <a:r>
              <a:rPr lang="en-GB" dirty="0"/>
              <a:t>3: Limestone grams: 60,000,000,000,000 x 2.5 (g/cc) = 150,000,000,000,000 gram</a:t>
            </a:r>
          </a:p>
          <a:p>
            <a:r>
              <a:rPr lang="en-GB" dirty="0"/>
              <a:t>4: Limestone tonnes: 150,000,000,000,000 / 1,000,000,000 = 150,000,000 tonnes</a:t>
            </a:r>
          </a:p>
          <a:p>
            <a:endParaRPr lang="en-GB" dirty="0"/>
          </a:p>
          <a:p>
            <a:endParaRPr lang="en-GB" dirty="0"/>
          </a:p>
        </p:txBody>
      </p:sp>
      <p:sp>
        <p:nvSpPr>
          <p:cNvPr id="4" name="Slide Number Placeholder 3"/>
          <p:cNvSpPr>
            <a:spLocks noGrp="1"/>
          </p:cNvSpPr>
          <p:nvPr>
            <p:ph type="sldNum" sz="quarter" idx="5"/>
          </p:nvPr>
        </p:nvSpPr>
        <p:spPr/>
        <p:txBody>
          <a:bodyPr/>
          <a:lstStyle/>
          <a:p>
            <a:fld id="{4504C80C-A37F-4D26-8EE9-1845EA5329E3}" type="slidenum">
              <a:rPr lang="en-GB" smtClean="0"/>
              <a:t>3</a:t>
            </a:fld>
            <a:endParaRPr lang="en-GB"/>
          </a:p>
        </p:txBody>
      </p:sp>
    </p:spTree>
    <p:extLst>
      <p:ext uri="{BB962C8B-B14F-4D97-AF65-F5344CB8AC3E}">
        <p14:creationId xmlns:p14="http://schemas.microsoft.com/office/powerpoint/2010/main" val="79281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lnSpc>
                <a:spcPct val="120000"/>
              </a:lnSpc>
              <a:spcBef>
                <a:spcPts val="0"/>
              </a:spcBef>
            </a:pPr>
            <a:r>
              <a:rPr lang="en-GB" sz="1600" b="1" dirty="0"/>
              <a:t>Access points to quarry:</a:t>
            </a:r>
          </a:p>
          <a:p>
            <a:pPr marL="342900" lvl="1" indent="-342900">
              <a:lnSpc>
                <a:spcPct val="120000"/>
              </a:lnSpc>
              <a:spcBef>
                <a:spcPts val="0"/>
              </a:spcBef>
            </a:pPr>
            <a:r>
              <a:rPr lang="en-GB" sz="1600" dirty="0"/>
              <a:t>A1601 (N-S) and A1702 (E-W) main roads</a:t>
            </a:r>
          </a:p>
          <a:p>
            <a:pPr marL="342900" lvl="1" indent="-342900">
              <a:lnSpc>
                <a:spcPct val="120000"/>
              </a:lnSpc>
              <a:spcBef>
                <a:spcPts val="0"/>
              </a:spcBef>
            </a:pPr>
            <a:r>
              <a:rPr lang="en-GB" sz="1600" dirty="0"/>
              <a:t>Eastern Rail link</a:t>
            </a:r>
          </a:p>
          <a:p>
            <a:pPr marL="342900" lvl="1" indent="-342900">
              <a:lnSpc>
                <a:spcPct val="120000"/>
              </a:lnSpc>
              <a:spcBef>
                <a:spcPts val="0"/>
              </a:spcBef>
            </a:pPr>
            <a:r>
              <a:rPr lang="en-GB" sz="1600" b="1" dirty="0"/>
              <a:t>Important quarry surroundings:</a:t>
            </a:r>
          </a:p>
          <a:p>
            <a:pPr marL="342900" lvl="1" indent="-342900">
              <a:lnSpc>
                <a:spcPct val="120000"/>
              </a:lnSpc>
              <a:spcBef>
                <a:spcPts val="0"/>
              </a:spcBef>
            </a:pPr>
            <a:r>
              <a:rPr lang="en-GB" sz="1600" dirty="0"/>
              <a:t>Horsebridge and Cowling towns </a:t>
            </a:r>
          </a:p>
          <a:p>
            <a:pPr marL="342900" lvl="2" indent="-342900">
              <a:lnSpc>
                <a:spcPct val="120000"/>
              </a:lnSpc>
              <a:spcBef>
                <a:spcPts val="0"/>
              </a:spcBef>
            </a:pPr>
            <a:r>
              <a:rPr lang="en-GB" sz="1600" dirty="0"/>
              <a:t>Ducklings, </a:t>
            </a:r>
            <a:r>
              <a:rPr lang="en-GB" sz="1600" dirty="0" err="1"/>
              <a:t>Pigly</a:t>
            </a:r>
            <a:r>
              <a:rPr lang="en-GB" sz="1600" dirty="0"/>
              <a:t> and </a:t>
            </a:r>
            <a:r>
              <a:rPr lang="en-GB" sz="1600" dirty="0" err="1"/>
              <a:t>Henling</a:t>
            </a:r>
            <a:r>
              <a:rPr lang="en-GB" sz="1600" dirty="0"/>
              <a:t> Magna villages</a:t>
            </a:r>
          </a:p>
          <a:p>
            <a:pPr marL="342900" lvl="2" indent="-342900">
              <a:lnSpc>
                <a:spcPct val="120000"/>
              </a:lnSpc>
              <a:spcBef>
                <a:spcPts val="0"/>
              </a:spcBef>
            </a:pPr>
            <a:r>
              <a:rPr lang="en-GB" sz="1600" dirty="0"/>
              <a:t>Peter estate </a:t>
            </a:r>
          </a:p>
          <a:p>
            <a:pPr marL="342900" lvl="2" indent="-342900">
              <a:lnSpc>
                <a:spcPct val="120000"/>
              </a:lnSpc>
              <a:spcBef>
                <a:spcPts val="0"/>
              </a:spcBef>
            </a:pPr>
            <a:r>
              <a:rPr lang="en-GB" sz="1600" dirty="0"/>
              <a:t>Lis Farm and Maggie Hall Farm</a:t>
            </a:r>
          </a:p>
          <a:p>
            <a:pPr marL="342900" lvl="2" indent="-342900">
              <a:lnSpc>
                <a:spcPct val="120000"/>
              </a:lnSpc>
              <a:spcBef>
                <a:spcPts val="0"/>
              </a:spcBef>
            </a:pPr>
            <a:r>
              <a:rPr lang="en-GB" sz="1600" dirty="0"/>
              <a:t>Cowling Forest </a:t>
            </a:r>
          </a:p>
          <a:p>
            <a:pPr marL="342900" lvl="2" indent="-342900">
              <a:lnSpc>
                <a:spcPct val="120000"/>
              </a:lnSpc>
              <a:spcBef>
                <a:spcPts val="0"/>
              </a:spcBef>
            </a:pPr>
            <a:r>
              <a:rPr lang="en-GB" sz="1600" dirty="0"/>
              <a:t>Bear Brook </a:t>
            </a:r>
          </a:p>
          <a:p>
            <a:pPr marL="342900" lvl="2" indent="-342900">
              <a:lnSpc>
                <a:spcPct val="120000"/>
              </a:lnSpc>
              <a:spcBef>
                <a:spcPts val="0"/>
              </a:spcBef>
            </a:pPr>
            <a:r>
              <a:rPr lang="en-GB" sz="1600" dirty="0" err="1"/>
              <a:t>Henling</a:t>
            </a:r>
            <a:r>
              <a:rPr lang="en-GB" sz="1600" dirty="0"/>
              <a:t> Lake </a:t>
            </a:r>
            <a:r>
              <a:rPr lang="en-GB" sz="1600"/>
              <a:t>Reservoir </a:t>
            </a:r>
          </a:p>
          <a:p>
            <a:pPr marL="342900" lvl="2" indent="-342900">
              <a:lnSpc>
                <a:spcPct val="120000"/>
              </a:lnSpc>
              <a:spcBef>
                <a:spcPts val="0"/>
              </a:spcBef>
            </a:pPr>
            <a:r>
              <a:rPr lang="en-GB" sz="1600"/>
              <a:t>Viewpoints determined from contour lines</a:t>
            </a:r>
            <a:endParaRPr lang="en-GB" sz="1600" dirty="0"/>
          </a:p>
        </p:txBody>
      </p:sp>
      <p:sp>
        <p:nvSpPr>
          <p:cNvPr id="4" name="Slide Number Placeholder 3"/>
          <p:cNvSpPr>
            <a:spLocks noGrp="1"/>
          </p:cNvSpPr>
          <p:nvPr>
            <p:ph type="sldNum" sz="quarter" idx="5"/>
          </p:nvPr>
        </p:nvSpPr>
        <p:spPr/>
        <p:txBody>
          <a:bodyPr/>
          <a:lstStyle/>
          <a:p>
            <a:fld id="{4504C80C-A37F-4D26-8EE9-1845EA5329E3}" type="slidenum">
              <a:rPr lang="en-GB" smtClean="0"/>
              <a:t>6</a:t>
            </a:fld>
            <a:endParaRPr lang="en-GB"/>
          </a:p>
        </p:txBody>
      </p:sp>
    </p:spTree>
    <p:extLst>
      <p:ext uri="{BB962C8B-B14F-4D97-AF65-F5344CB8AC3E}">
        <p14:creationId xmlns:p14="http://schemas.microsoft.com/office/powerpoint/2010/main" val="390552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39C03-F18F-F687-1261-FB4F2DF39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8B893-2D51-188D-8179-F4DD102B4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B881A-C84F-ACEF-DA3B-3FB38A33C9CC}"/>
              </a:ext>
            </a:extLst>
          </p:cNvPr>
          <p:cNvSpPr>
            <a:spLocks noGrp="1"/>
          </p:cNvSpPr>
          <p:nvPr>
            <p:ph type="body" idx="1"/>
          </p:nvPr>
        </p:nvSpPr>
        <p:spPr/>
        <p:txBody>
          <a:bodyPr/>
          <a:lstStyle/>
          <a:p>
            <a:pPr marL="342900" lvl="1" indent="-342900">
              <a:lnSpc>
                <a:spcPct val="120000"/>
              </a:lnSpc>
              <a:spcBef>
                <a:spcPts val="0"/>
              </a:spcBef>
            </a:pPr>
            <a:r>
              <a:rPr lang="en-GB" sz="1600" dirty="0"/>
              <a:t>This and the next slides provide background and concepts essential for developing an EIA. This set of data can be used to complete the EIA form given on later slides.</a:t>
            </a:r>
          </a:p>
        </p:txBody>
      </p:sp>
      <p:sp>
        <p:nvSpPr>
          <p:cNvPr id="4" name="Slide Number Placeholder 3">
            <a:extLst>
              <a:ext uri="{FF2B5EF4-FFF2-40B4-BE49-F238E27FC236}">
                <a16:creationId xmlns:a16="http://schemas.microsoft.com/office/drawing/2014/main" id="{340EEEF3-6013-63F8-AE0C-B5FA6D66AB03}"/>
              </a:ext>
            </a:extLst>
          </p:cNvPr>
          <p:cNvSpPr>
            <a:spLocks noGrp="1"/>
          </p:cNvSpPr>
          <p:nvPr>
            <p:ph type="sldNum" sz="quarter" idx="5"/>
          </p:nvPr>
        </p:nvSpPr>
        <p:spPr/>
        <p:txBody>
          <a:bodyPr/>
          <a:lstStyle/>
          <a:p>
            <a:fld id="{4504C80C-A37F-4D26-8EE9-1845EA5329E3}" type="slidenum">
              <a:rPr lang="en-GB" smtClean="0"/>
              <a:t>7</a:t>
            </a:fld>
            <a:endParaRPr lang="en-GB"/>
          </a:p>
        </p:txBody>
      </p:sp>
    </p:spTree>
    <p:extLst>
      <p:ext uri="{BB962C8B-B14F-4D97-AF65-F5344CB8AC3E}">
        <p14:creationId xmlns:p14="http://schemas.microsoft.com/office/powerpoint/2010/main" val="157026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29ECE-4E10-FA41-72D7-70FDB2BAA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87F0A-443F-5680-0573-6BDF89CCDB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4F66F-AD3C-F456-A332-03F92A007696}"/>
              </a:ext>
            </a:extLst>
          </p:cNvPr>
          <p:cNvSpPr>
            <a:spLocks noGrp="1"/>
          </p:cNvSpPr>
          <p:nvPr>
            <p:ph type="body" idx="1"/>
          </p:nvPr>
        </p:nvSpPr>
        <p:spPr/>
        <p:txBody>
          <a:bodyPr/>
          <a:lstStyle/>
          <a:p>
            <a:pPr marL="342900" lvl="1" indent="-342900">
              <a:lnSpc>
                <a:spcPct val="120000"/>
              </a:lnSpc>
              <a:spcBef>
                <a:spcPts val="0"/>
              </a:spcBef>
            </a:pPr>
            <a:endParaRPr lang="en-GB" sz="1600" dirty="0"/>
          </a:p>
        </p:txBody>
      </p:sp>
      <p:sp>
        <p:nvSpPr>
          <p:cNvPr id="4" name="Slide Number Placeholder 3">
            <a:extLst>
              <a:ext uri="{FF2B5EF4-FFF2-40B4-BE49-F238E27FC236}">
                <a16:creationId xmlns:a16="http://schemas.microsoft.com/office/drawing/2014/main" id="{F52F4333-40E9-2564-6073-C644CE29BDC8}"/>
              </a:ext>
            </a:extLst>
          </p:cNvPr>
          <p:cNvSpPr>
            <a:spLocks noGrp="1"/>
          </p:cNvSpPr>
          <p:nvPr>
            <p:ph type="sldNum" sz="quarter" idx="5"/>
          </p:nvPr>
        </p:nvSpPr>
        <p:spPr/>
        <p:txBody>
          <a:bodyPr/>
          <a:lstStyle/>
          <a:p>
            <a:fld id="{4504C80C-A37F-4D26-8EE9-1845EA5329E3}" type="slidenum">
              <a:rPr lang="en-GB" smtClean="0"/>
              <a:t>8</a:t>
            </a:fld>
            <a:endParaRPr lang="en-GB"/>
          </a:p>
        </p:txBody>
      </p:sp>
    </p:spTree>
    <p:extLst>
      <p:ext uri="{BB962C8B-B14F-4D97-AF65-F5344CB8AC3E}">
        <p14:creationId xmlns:p14="http://schemas.microsoft.com/office/powerpoint/2010/main" val="137663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10845-18AA-BBBF-0879-266709075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3983A-25BF-47E3-0BC9-26A75983B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47116-6FCE-F559-6581-45986CAA2AB5}"/>
              </a:ext>
            </a:extLst>
          </p:cNvPr>
          <p:cNvSpPr>
            <a:spLocks noGrp="1"/>
          </p:cNvSpPr>
          <p:nvPr>
            <p:ph type="body" idx="1"/>
          </p:nvPr>
        </p:nvSpPr>
        <p:spPr/>
        <p:txBody>
          <a:bodyPr/>
          <a:lstStyle/>
          <a:p>
            <a:pPr marL="342900" lvl="1" indent="-342900">
              <a:lnSpc>
                <a:spcPct val="120000"/>
              </a:lnSpc>
              <a:spcBef>
                <a:spcPts val="0"/>
              </a:spcBef>
            </a:pPr>
            <a:endParaRPr lang="en-GB" sz="1600" dirty="0"/>
          </a:p>
        </p:txBody>
      </p:sp>
      <p:sp>
        <p:nvSpPr>
          <p:cNvPr id="4" name="Slide Number Placeholder 3">
            <a:extLst>
              <a:ext uri="{FF2B5EF4-FFF2-40B4-BE49-F238E27FC236}">
                <a16:creationId xmlns:a16="http://schemas.microsoft.com/office/drawing/2014/main" id="{9C889595-924F-0E71-E2D7-9592F84220E5}"/>
              </a:ext>
            </a:extLst>
          </p:cNvPr>
          <p:cNvSpPr>
            <a:spLocks noGrp="1"/>
          </p:cNvSpPr>
          <p:nvPr>
            <p:ph type="sldNum" sz="quarter" idx="5"/>
          </p:nvPr>
        </p:nvSpPr>
        <p:spPr/>
        <p:txBody>
          <a:bodyPr/>
          <a:lstStyle/>
          <a:p>
            <a:fld id="{4504C80C-A37F-4D26-8EE9-1845EA5329E3}" type="slidenum">
              <a:rPr lang="en-GB" smtClean="0"/>
              <a:t>9</a:t>
            </a:fld>
            <a:endParaRPr lang="en-GB"/>
          </a:p>
        </p:txBody>
      </p:sp>
    </p:spTree>
    <p:extLst>
      <p:ext uri="{BB962C8B-B14F-4D97-AF65-F5344CB8AC3E}">
        <p14:creationId xmlns:p14="http://schemas.microsoft.com/office/powerpoint/2010/main" val="203262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C7699-D130-2D88-9894-AC517FC1E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1FBC5-07E3-D469-B90A-B307A5968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26201-0FA2-F842-080B-68DF037063DD}"/>
              </a:ext>
            </a:extLst>
          </p:cNvPr>
          <p:cNvSpPr>
            <a:spLocks noGrp="1"/>
          </p:cNvSpPr>
          <p:nvPr>
            <p:ph type="body" idx="1"/>
          </p:nvPr>
        </p:nvSpPr>
        <p:spPr/>
        <p:txBody>
          <a:bodyPr/>
          <a:lstStyle/>
          <a:p>
            <a:pPr marL="342900" lvl="1" indent="-342900">
              <a:lnSpc>
                <a:spcPct val="120000"/>
              </a:lnSpc>
              <a:spcBef>
                <a:spcPts val="0"/>
              </a:spcBef>
            </a:pPr>
            <a:endParaRPr lang="en-GB" sz="1600" dirty="0"/>
          </a:p>
        </p:txBody>
      </p:sp>
      <p:sp>
        <p:nvSpPr>
          <p:cNvPr id="4" name="Slide Number Placeholder 3">
            <a:extLst>
              <a:ext uri="{FF2B5EF4-FFF2-40B4-BE49-F238E27FC236}">
                <a16:creationId xmlns:a16="http://schemas.microsoft.com/office/drawing/2014/main" id="{741DC3F4-719C-265B-FD45-EF9AFBBB93F5}"/>
              </a:ext>
            </a:extLst>
          </p:cNvPr>
          <p:cNvSpPr>
            <a:spLocks noGrp="1"/>
          </p:cNvSpPr>
          <p:nvPr>
            <p:ph type="sldNum" sz="quarter" idx="5"/>
          </p:nvPr>
        </p:nvSpPr>
        <p:spPr/>
        <p:txBody>
          <a:bodyPr/>
          <a:lstStyle/>
          <a:p>
            <a:fld id="{4504C80C-A37F-4D26-8EE9-1845EA5329E3}" type="slidenum">
              <a:rPr lang="en-GB" smtClean="0"/>
              <a:t>10</a:t>
            </a:fld>
            <a:endParaRPr lang="en-GB"/>
          </a:p>
        </p:txBody>
      </p:sp>
    </p:spTree>
    <p:extLst>
      <p:ext uri="{BB962C8B-B14F-4D97-AF65-F5344CB8AC3E}">
        <p14:creationId xmlns:p14="http://schemas.microsoft.com/office/powerpoint/2010/main" val="414653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33D00-E38D-41F3-0FD7-6897C928F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DB9FD-6B79-1516-585B-DF56A4F85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107C6-76E1-9857-DE89-268071C7B7BA}"/>
              </a:ext>
            </a:extLst>
          </p:cNvPr>
          <p:cNvSpPr>
            <a:spLocks noGrp="1"/>
          </p:cNvSpPr>
          <p:nvPr>
            <p:ph type="body" idx="1"/>
          </p:nvPr>
        </p:nvSpPr>
        <p:spPr/>
        <p:txBody>
          <a:bodyPr/>
          <a:lstStyle/>
          <a:p>
            <a:pPr marL="342900" lvl="1" indent="-342900">
              <a:lnSpc>
                <a:spcPct val="120000"/>
              </a:lnSpc>
              <a:spcBef>
                <a:spcPts val="0"/>
              </a:spcBef>
            </a:pPr>
            <a:endParaRPr lang="en-GB" sz="1600" dirty="0"/>
          </a:p>
        </p:txBody>
      </p:sp>
      <p:sp>
        <p:nvSpPr>
          <p:cNvPr id="4" name="Slide Number Placeholder 3">
            <a:extLst>
              <a:ext uri="{FF2B5EF4-FFF2-40B4-BE49-F238E27FC236}">
                <a16:creationId xmlns:a16="http://schemas.microsoft.com/office/drawing/2014/main" id="{02705159-9309-BA7E-EB05-61A066E67A3D}"/>
              </a:ext>
            </a:extLst>
          </p:cNvPr>
          <p:cNvSpPr>
            <a:spLocks noGrp="1"/>
          </p:cNvSpPr>
          <p:nvPr>
            <p:ph type="sldNum" sz="quarter" idx="5"/>
          </p:nvPr>
        </p:nvSpPr>
        <p:spPr/>
        <p:txBody>
          <a:bodyPr/>
          <a:lstStyle/>
          <a:p>
            <a:fld id="{4504C80C-A37F-4D26-8EE9-1845EA5329E3}" type="slidenum">
              <a:rPr lang="en-GB" smtClean="0"/>
              <a:t>11</a:t>
            </a:fld>
            <a:endParaRPr lang="en-GB"/>
          </a:p>
        </p:txBody>
      </p:sp>
    </p:spTree>
    <p:extLst>
      <p:ext uri="{BB962C8B-B14F-4D97-AF65-F5344CB8AC3E}">
        <p14:creationId xmlns:p14="http://schemas.microsoft.com/office/powerpoint/2010/main" val="2807176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120FF7-773B-4722-AE95-CFA2541D5CBD}" type="datetime1">
              <a:rPr lang="en-GB" smtClean="0"/>
              <a:t>31/10/2025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4636F3-0193-4740-9AF0-3E42F7D907D1}" type="slidenum">
              <a:rPr lang="en-GB" smtClean="0"/>
              <a:t>‹#›</a:t>
            </a:fld>
            <a:endParaRPr lang="en-GB"/>
          </a:p>
        </p:txBody>
      </p:sp>
    </p:spTree>
    <p:extLst>
      <p:ext uri="{BB962C8B-B14F-4D97-AF65-F5344CB8AC3E}">
        <p14:creationId xmlns:p14="http://schemas.microsoft.com/office/powerpoint/2010/main" val="5347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F372DE-F346-4A92-B419-E459CF371075}" type="datetime1">
              <a:rPr lang="en-GB" smtClean="0"/>
              <a:t>31/10/2025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4636F3-0193-4740-9AF0-3E42F7D907D1}" type="slidenum">
              <a:rPr lang="en-GB" smtClean="0"/>
              <a:t>‹#›</a:t>
            </a:fld>
            <a:endParaRPr lang="en-GB"/>
          </a:p>
        </p:txBody>
      </p:sp>
    </p:spTree>
    <p:extLst>
      <p:ext uri="{BB962C8B-B14F-4D97-AF65-F5344CB8AC3E}">
        <p14:creationId xmlns:p14="http://schemas.microsoft.com/office/powerpoint/2010/main" val="2529128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8EE867-F7E7-44FE-A6A7-C1399623E8FE}" type="datetime1">
              <a:rPr lang="en-GB" smtClean="0"/>
              <a:t>31/10/2025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4636F3-0193-4740-9AF0-3E42F7D907D1}" type="slidenum">
              <a:rPr lang="en-GB" smtClean="0"/>
              <a:t>‹#›</a:t>
            </a:fld>
            <a:endParaRPr lang="en-GB"/>
          </a:p>
        </p:txBody>
      </p:sp>
    </p:spTree>
    <p:extLst>
      <p:ext uri="{BB962C8B-B14F-4D97-AF65-F5344CB8AC3E}">
        <p14:creationId xmlns:p14="http://schemas.microsoft.com/office/powerpoint/2010/main" val="2428407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609600"/>
            <a:ext cx="84201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742950" y="1981200"/>
            <a:ext cx="4127500" cy="4114800"/>
          </a:xfrm>
        </p:spPr>
        <p:txBody>
          <a:bodyPr/>
          <a:lstStyle/>
          <a:p>
            <a:pPr lvl="0"/>
            <a:endParaRPr lang="en-GB" noProof="0"/>
          </a:p>
        </p:txBody>
      </p:sp>
      <p:sp>
        <p:nvSpPr>
          <p:cNvPr id="4" name="Text Placeholder 3"/>
          <p:cNvSpPr>
            <a:spLocks noGrp="1"/>
          </p:cNvSpPr>
          <p:nvPr>
            <p:ph type="body" sz="half" idx="2"/>
          </p:nvPr>
        </p:nvSpPr>
        <p:spPr>
          <a:xfrm>
            <a:off x="5035550" y="1981200"/>
            <a:ext cx="41275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621BFE5-1AD4-4B02-BE8E-0CF0EF771B9B}" type="datetime1">
              <a:rPr lang="en-GB" smtClean="0"/>
              <a:t>31/10/2025</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88D8D0C-77DC-4453-ABD1-6153D5EBFC67}" type="slidenum">
              <a:rPr lang="en-GB"/>
              <a:pPr>
                <a:defRPr/>
              </a:pPr>
              <a:t>‹#›</a:t>
            </a:fld>
            <a:endParaRPr lang="en-GB"/>
          </a:p>
        </p:txBody>
      </p:sp>
    </p:spTree>
    <p:extLst>
      <p:ext uri="{BB962C8B-B14F-4D97-AF65-F5344CB8AC3E}">
        <p14:creationId xmlns:p14="http://schemas.microsoft.com/office/powerpoint/2010/main" val="208872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2D21F2-A325-4F69-8CA3-6D77D0FD2588}" type="datetime1">
              <a:rPr lang="en-GB" smtClean="0"/>
              <a:t>31/10/2025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4636F3-0193-4740-9AF0-3E42F7D907D1}" type="slidenum">
              <a:rPr lang="en-GB" smtClean="0"/>
              <a:t>‹#›</a:t>
            </a:fld>
            <a:endParaRPr lang="en-GB"/>
          </a:p>
        </p:txBody>
      </p:sp>
    </p:spTree>
    <p:extLst>
      <p:ext uri="{BB962C8B-B14F-4D97-AF65-F5344CB8AC3E}">
        <p14:creationId xmlns:p14="http://schemas.microsoft.com/office/powerpoint/2010/main" val="208731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2F15F6-619D-4767-837A-08F71BEAD115}" type="datetime1">
              <a:rPr lang="en-GB" smtClean="0"/>
              <a:t>31/10/2025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4636F3-0193-4740-9AF0-3E42F7D907D1}" type="slidenum">
              <a:rPr lang="en-GB" smtClean="0"/>
              <a:t>‹#›</a:t>
            </a:fld>
            <a:endParaRPr lang="en-GB"/>
          </a:p>
        </p:txBody>
      </p:sp>
    </p:spTree>
    <p:extLst>
      <p:ext uri="{BB962C8B-B14F-4D97-AF65-F5344CB8AC3E}">
        <p14:creationId xmlns:p14="http://schemas.microsoft.com/office/powerpoint/2010/main" val="390522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9FBC96-C7F1-4CD8-80B5-A2B89AFA0CA4}" type="datetime1">
              <a:rPr lang="en-GB" smtClean="0"/>
              <a:t>31/10/2025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4636F3-0193-4740-9AF0-3E42F7D907D1}" type="slidenum">
              <a:rPr lang="en-GB" smtClean="0"/>
              <a:t>‹#›</a:t>
            </a:fld>
            <a:endParaRPr lang="en-GB"/>
          </a:p>
        </p:txBody>
      </p:sp>
    </p:spTree>
    <p:extLst>
      <p:ext uri="{BB962C8B-B14F-4D97-AF65-F5344CB8AC3E}">
        <p14:creationId xmlns:p14="http://schemas.microsoft.com/office/powerpoint/2010/main" val="188343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96E2EE-D3CC-4978-8B82-C020F81C9E6D}" type="datetime1">
              <a:rPr lang="en-GB" smtClean="0"/>
              <a:t>31/10/2025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4636F3-0193-4740-9AF0-3E42F7D907D1}" type="slidenum">
              <a:rPr lang="en-GB" smtClean="0"/>
              <a:t>‹#›</a:t>
            </a:fld>
            <a:endParaRPr lang="en-GB"/>
          </a:p>
        </p:txBody>
      </p:sp>
    </p:spTree>
    <p:extLst>
      <p:ext uri="{BB962C8B-B14F-4D97-AF65-F5344CB8AC3E}">
        <p14:creationId xmlns:p14="http://schemas.microsoft.com/office/powerpoint/2010/main" val="1904482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367BD8-B8FF-478E-A0FA-F81C28AAABA8}" type="datetime1">
              <a:rPr lang="en-GB" smtClean="0"/>
              <a:t>31/10/2025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4636F3-0193-4740-9AF0-3E42F7D907D1}" type="slidenum">
              <a:rPr lang="en-GB" smtClean="0"/>
              <a:t>‹#›</a:t>
            </a:fld>
            <a:endParaRPr lang="en-GB"/>
          </a:p>
        </p:txBody>
      </p:sp>
    </p:spTree>
    <p:extLst>
      <p:ext uri="{BB962C8B-B14F-4D97-AF65-F5344CB8AC3E}">
        <p14:creationId xmlns:p14="http://schemas.microsoft.com/office/powerpoint/2010/main" val="4120511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DAF5A-455C-4F0D-9A46-0F0BD99A8901}" type="datetime1">
              <a:rPr lang="en-GB" smtClean="0"/>
              <a:t>31/10/2025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4636F3-0193-4740-9AF0-3E42F7D907D1}" type="slidenum">
              <a:rPr lang="en-GB" smtClean="0"/>
              <a:t>‹#›</a:t>
            </a:fld>
            <a:endParaRPr lang="en-GB"/>
          </a:p>
        </p:txBody>
      </p:sp>
    </p:spTree>
    <p:extLst>
      <p:ext uri="{BB962C8B-B14F-4D97-AF65-F5344CB8AC3E}">
        <p14:creationId xmlns:p14="http://schemas.microsoft.com/office/powerpoint/2010/main" val="308670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B4C887-1062-44D8-A028-B9FCC8F07A2D}" type="datetime1">
              <a:rPr lang="en-GB" smtClean="0"/>
              <a:t>31/10/2025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4636F3-0193-4740-9AF0-3E42F7D907D1}" type="slidenum">
              <a:rPr lang="en-GB" smtClean="0"/>
              <a:t>‹#›</a:t>
            </a:fld>
            <a:endParaRPr lang="en-GB"/>
          </a:p>
        </p:txBody>
      </p:sp>
    </p:spTree>
    <p:extLst>
      <p:ext uri="{BB962C8B-B14F-4D97-AF65-F5344CB8AC3E}">
        <p14:creationId xmlns:p14="http://schemas.microsoft.com/office/powerpoint/2010/main" val="352395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A6E421-E202-4D76-81FE-042140031AA3}" type="datetime1">
              <a:rPr lang="en-GB" smtClean="0"/>
              <a:t>31/10/2025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4636F3-0193-4740-9AF0-3E42F7D907D1}" type="slidenum">
              <a:rPr lang="en-GB" smtClean="0"/>
              <a:t>‹#›</a:t>
            </a:fld>
            <a:endParaRPr lang="en-GB"/>
          </a:p>
        </p:txBody>
      </p:sp>
    </p:spTree>
    <p:extLst>
      <p:ext uri="{BB962C8B-B14F-4D97-AF65-F5344CB8AC3E}">
        <p14:creationId xmlns:p14="http://schemas.microsoft.com/office/powerpoint/2010/main" val="203379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89EDCF-4D15-4409-B8F9-F52AC88F405B}" type="datetime1">
              <a:rPr lang="en-GB" smtClean="0"/>
              <a:t>31/10/2025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4636F3-0193-4740-9AF0-3E42F7D907D1}" type="slidenum">
              <a:rPr lang="en-GB" smtClean="0"/>
              <a:t>‹#›</a:t>
            </a:fld>
            <a:endParaRPr lang="en-GB"/>
          </a:p>
        </p:txBody>
      </p:sp>
    </p:spTree>
    <p:extLst>
      <p:ext uri="{BB962C8B-B14F-4D97-AF65-F5344CB8AC3E}">
        <p14:creationId xmlns:p14="http://schemas.microsoft.com/office/powerpoint/2010/main" val="2243295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F7EC-3DEB-BA36-38AE-AAD30F8954B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35778E4-47BD-EF80-F089-982F2394303C}"/>
              </a:ext>
            </a:extLst>
          </p:cNvPr>
          <p:cNvSpPr txBox="1">
            <a:spLocks/>
          </p:cNvSpPr>
          <p:nvPr/>
        </p:nvSpPr>
        <p:spPr bwMode="auto">
          <a:xfrm>
            <a:off x="373996" y="273005"/>
            <a:ext cx="2438748" cy="6325682"/>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r>
              <a:rPr lang="en-US" sz="2800" kern="0" dirty="0">
                <a:solidFill>
                  <a:schemeClr val="bg1"/>
                </a:solidFill>
              </a:rPr>
              <a:t>Environmental impact assessment of limestone extraction</a:t>
            </a:r>
          </a:p>
          <a:p>
            <a:pPr algn="l"/>
            <a:endParaRPr lang="en-US" sz="2800" kern="0" dirty="0">
              <a:solidFill>
                <a:schemeClr val="bg1"/>
              </a:solidFill>
            </a:endParaRPr>
          </a:p>
          <a:p>
            <a:pPr algn="l"/>
            <a:r>
              <a:rPr lang="en-US" sz="2800" kern="0" dirty="0">
                <a:solidFill>
                  <a:schemeClr val="bg1"/>
                </a:solidFill>
              </a:rPr>
              <a:t>Case study:</a:t>
            </a:r>
          </a:p>
          <a:p>
            <a:pPr algn="l"/>
            <a:r>
              <a:rPr lang="en-US" sz="2800" kern="0" dirty="0" err="1">
                <a:solidFill>
                  <a:schemeClr val="bg1"/>
                </a:solidFill>
              </a:rPr>
              <a:t>Wigly</a:t>
            </a:r>
            <a:r>
              <a:rPr lang="en-US" sz="2800" kern="0" dirty="0">
                <a:solidFill>
                  <a:schemeClr val="bg1"/>
                </a:solidFill>
              </a:rPr>
              <a:t> Quarry</a:t>
            </a:r>
          </a:p>
        </p:txBody>
      </p:sp>
      <p:sp>
        <p:nvSpPr>
          <p:cNvPr id="9" name="Rectangle 8">
            <a:extLst>
              <a:ext uri="{FF2B5EF4-FFF2-40B4-BE49-F238E27FC236}">
                <a16:creationId xmlns:a16="http://schemas.microsoft.com/office/drawing/2014/main" id="{0C47C44C-FF27-5B7A-C2C1-464A07DCA4A7}"/>
              </a:ext>
            </a:extLst>
          </p:cNvPr>
          <p:cNvSpPr/>
          <p:nvPr/>
        </p:nvSpPr>
        <p:spPr>
          <a:xfrm>
            <a:off x="7239001" y="5943601"/>
            <a:ext cx="1850423" cy="276999"/>
          </a:xfrm>
          <a:prstGeom prst="rect">
            <a:avLst/>
          </a:prstGeom>
        </p:spPr>
        <p:txBody>
          <a:bodyPr wrap="square">
            <a:spAutoFit/>
          </a:bodyPr>
          <a:lstStyle/>
          <a:p>
            <a:endParaRPr lang="en-GB" sz="1200" dirty="0"/>
          </a:p>
        </p:txBody>
      </p:sp>
      <p:sp>
        <p:nvSpPr>
          <p:cNvPr id="2" name="Slide Number Placeholder 1">
            <a:extLst>
              <a:ext uri="{FF2B5EF4-FFF2-40B4-BE49-F238E27FC236}">
                <a16:creationId xmlns:a16="http://schemas.microsoft.com/office/drawing/2014/main" id="{D361F20B-6D54-A0DA-8516-301F933D33DB}"/>
              </a:ext>
            </a:extLst>
          </p:cNvPr>
          <p:cNvSpPr>
            <a:spLocks noGrp="1"/>
          </p:cNvSpPr>
          <p:nvPr>
            <p:ph type="sldNum" sz="quarter" idx="12"/>
          </p:nvPr>
        </p:nvSpPr>
        <p:spPr/>
        <p:txBody>
          <a:bodyPr/>
          <a:lstStyle/>
          <a:p>
            <a:pPr>
              <a:defRPr/>
            </a:pPr>
            <a:fld id="{688D8D0C-77DC-4453-ABD1-6153D5EBFC67}" type="slidenum">
              <a:rPr lang="en-GB" smtClean="0"/>
              <a:pPr>
                <a:defRPr/>
              </a:pPr>
              <a:t>1</a:t>
            </a:fld>
            <a:endParaRPr lang="en-GB"/>
          </a:p>
        </p:txBody>
      </p:sp>
      <p:pic>
        <p:nvPicPr>
          <p:cNvPr id="11" name="Picture 10">
            <a:extLst>
              <a:ext uri="{FF2B5EF4-FFF2-40B4-BE49-F238E27FC236}">
                <a16:creationId xmlns:a16="http://schemas.microsoft.com/office/drawing/2014/main" id="{1CD9A0B8-7338-8496-1AD9-A24E7BBCE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571" y="6254810"/>
            <a:ext cx="4123809" cy="466667"/>
          </a:xfrm>
          <a:prstGeom prst="rect">
            <a:avLst/>
          </a:prstGeom>
        </p:spPr>
      </p:pic>
      <p:pic>
        <p:nvPicPr>
          <p:cNvPr id="5" name="Picture 4">
            <a:extLst>
              <a:ext uri="{FF2B5EF4-FFF2-40B4-BE49-F238E27FC236}">
                <a16:creationId xmlns:a16="http://schemas.microsoft.com/office/drawing/2014/main" id="{C2DE256B-2E7D-F916-EA13-8302A5E75747}"/>
              </a:ext>
            </a:extLst>
          </p:cNvPr>
          <p:cNvPicPr>
            <a:picLocks noChangeAspect="1"/>
          </p:cNvPicPr>
          <p:nvPr/>
        </p:nvPicPr>
        <p:blipFill>
          <a:blip r:embed="rId4"/>
          <a:stretch>
            <a:fillRect/>
          </a:stretch>
        </p:blipFill>
        <p:spPr>
          <a:xfrm>
            <a:off x="2874528" y="261475"/>
            <a:ext cx="6642480" cy="5896534"/>
          </a:xfrm>
          <a:prstGeom prst="rect">
            <a:avLst/>
          </a:prstGeom>
        </p:spPr>
      </p:pic>
    </p:spTree>
    <p:extLst>
      <p:ext uri="{BB962C8B-B14F-4D97-AF65-F5344CB8AC3E}">
        <p14:creationId xmlns:p14="http://schemas.microsoft.com/office/powerpoint/2010/main" val="75136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42B01-79F9-1236-A3B4-92FE4F4632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65C7A-1758-8107-68A2-10EAEDBE31FB}"/>
              </a:ext>
            </a:extLst>
          </p:cNvPr>
          <p:cNvSpPr>
            <a:spLocks noGrp="1"/>
          </p:cNvSpPr>
          <p:nvPr>
            <p:ph sz="half" idx="1"/>
          </p:nvPr>
        </p:nvSpPr>
        <p:spPr>
          <a:xfrm>
            <a:off x="633487" y="1537252"/>
            <a:ext cx="8426292" cy="4638261"/>
          </a:xfrm>
        </p:spPr>
        <p:txBody>
          <a:bodyPr>
            <a:noAutofit/>
          </a:bodyPr>
          <a:lstStyle/>
          <a:p>
            <a:pPr marL="0" indent="0">
              <a:buNone/>
            </a:pPr>
            <a:endParaRPr lang="en-GB" sz="100" dirty="0"/>
          </a:p>
          <a:p>
            <a:r>
              <a:rPr lang="en-GB" sz="1800" dirty="0"/>
              <a:t>Impacts on local drinking and irrigation water</a:t>
            </a:r>
          </a:p>
          <a:p>
            <a:pPr marL="457200" lvl="1" indent="0">
              <a:buNone/>
            </a:pPr>
            <a:r>
              <a:rPr lang="en-GB" sz="1200" dirty="0"/>
              <a:t>Quarry operations can generate dust that can contaminate reservoirs and rivers. It can also contaminate runoff that contains solids, chemicals, and other pollutants, such as heavy metals, that can contaminate nearby surface and groundwater sources: </a:t>
            </a:r>
          </a:p>
          <a:p>
            <a:pPr lvl="1"/>
            <a:r>
              <a:rPr lang="en-GB" sz="1200" i="1" dirty="0"/>
              <a:t>Changes in pH with limestone dust can increase pH:</a:t>
            </a:r>
          </a:p>
          <a:p>
            <a:pPr lvl="2"/>
            <a:r>
              <a:rPr lang="en-GB" sz="1200" dirty="0"/>
              <a:t>Bear Brook has a Ph 7.4 – 8. This is high because the bedrock is limestone. Limestone dust addition is unlikely to make a significant difference to the pH</a:t>
            </a:r>
          </a:p>
          <a:p>
            <a:pPr lvl="1"/>
            <a:r>
              <a:rPr lang="en-GB" sz="1200" i="1" dirty="0"/>
              <a:t>Total suspended solids from dust:</a:t>
            </a:r>
          </a:p>
          <a:p>
            <a:pPr lvl="2"/>
            <a:r>
              <a:rPr lang="en-GB" sz="1200" dirty="0"/>
              <a:t>Water courses becoming more turbid. This may reduce the biodiversity such as water vole or their plant food sources. This would be episodic related to dust release events.</a:t>
            </a:r>
          </a:p>
          <a:p>
            <a:pPr lvl="1"/>
            <a:r>
              <a:rPr lang="en-GB" sz="1200" i="1" dirty="0"/>
              <a:t>Disruption of groundwater flow patterns releasing chemicals such as metallic vein minerals:</a:t>
            </a:r>
          </a:p>
          <a:p>
            <a:pPr lvl="2"/>
            <a:r>
              <a:rPr lang="en-GB" sz="1200" dirty="0"/>
              <a:t>A long-term change could cause an increase in metals as the vein minerals are gradually dissolved. The extent of the toxicity would depend on the metallic vein mineral. The mineral galena, </a:t>
            </a:r>
            <a:r>
              <a:rPr lang="en-GB" sz="1200" dirty="0" err="1"/>
              <a:t>PbS</a:t>
            </a:r>
            <a:r>
              <a:rPr lang="en-GB" sz="1200" dirty="0"/>
              <a:t>, can be associated with limestone. Lead is very poorly soluble but over time can contaminate a water course. There is no safe level of lead in water for humans or animals.</a:t>
            </a:r>
          </a:p>
          <a:p>
            <a:pPr lvl="1"/>
            <a:r>
              <a:rPr lang="en-GB" sz="1200" dirty="0"/>
              <a:t>To minimize water pollution from limestone quarrying, implement robust water management systems, including runoff collection and treatment, and employ sustainable quarrying practices like efficient blasting and water recycling. Furthermore, control silt and sediment discharge through methods like settling ponds and vegetation cover, and conduct regular monitoring of water quality. </a:t>
            </a:r>
          </a:p>
          <a:p>
            <a:pPr marL="457200" lvl="1" indent="0">
              <a:buNone/>
            </a:pPr>
            <a:endParaRPr lang="en-GB" sz="1200" dirty="0"/>
          </a:p>
        </p:txBody>
      </p:sp>
      <p:sp>
        <p:nvSpPr>
          <p:cNvPr id="2" name="Title 1">
            <a:extLst>
              <a:ext uri="{FF2B5EF4-FFF2-40B4-BE49-F238E27FC236}">
                <a16:creationId xmlns:a16="http://schemas.microsoft.com/office/drawing/2014/main" id="{8FF9EC0C-2AD8-C1DD-E9E7-233BCE00B0E9}"/>
              </a:ext>
            </a:extLst>
          </p:cNvPr>
          <p:cNvSpPr txBox="1">
            <a:spLocks/>
          </p:cNvSpPr>
          <p:nvPr/>
        </p:nvSpPr>
        <p:spPr bwMode="auto">
          <a:xfrm>
            <a:off x="633488" y="260648"/>
            <a:ext cx="8712000" cy="11520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dirty="0">
                <a:solidFill>
                  <a:schemeClr val="bg1"/>
                </a:solidFill>
              </a:rPr>
              <a:t>Air and Water Summary </a:t>
            </a:r>
          </a:p>
        </p:txBody>
      </p:sp>
      <p:pic>
        <p:nvPicPr>
          <p:cNvPr id="4" name="Picture 3">
            <a:extLst>
              <a:ext uri="{FF2B5EF4-FFF2-40B4-BE49-F238E27FC236}">
                <a16:creationId xmlns:a16="http://schemas.microsoft.com/office/drawing/2014/main" id="{1B5DC742-74E8-7E5A-AD5A-F0070804B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83" y="6295422"/>
            <a:ext cx="4123809" cy="466667"/>
          </a:xfrm>
          <a:prstGeom prst="rect">
            <a:avLst/>
          </a:prstGeom>
        </p:spPr>
      </p:pic>
      <p:sp>
        <p:nvSpPr>
          <p:cNvPr id="6" name="Slide Number Placeholder 5">
            <a:extLst>
              <a:ext uri="{FF2B5EF4-FFF2-40B4-BE49-F238E27FC236}">
                <a16:creationId xmlns:a16="http://schemas.microsoft.com/office/drawing/2014/main" id="{8BDD7239-31A3-D790-4F61-C049F74D8CBD}"/>
              </a:ext>
            </a:extLst>
          </p:cNvPr>
          <p:cNvSpPr>
            <a:spLocks noGrp="1"/>
          </p:cNvSpPr>
          <p:nvPr>
            <p:ph type="sldNum" sz="quarter" idx="12"/>
          </p:nvPr>
        </p:nvSpPr>
        <p:spPr/>
        <p:txBody>
          <a:bodyPr/>
          <a:lstStyle/>
          <a:p>
            <a:fld id="{174636F3-0193-4740-9AF0-3E42F7D907D1}" type="slidenum">
              <a:rPr lang="en-GB" smtClean="0"/>
              <a:t>10</a:t>
            </a:fld>
            <a:endParaRPr lang="en-GB"/>
          </a:p>
        </p:txBody>
      </p:sp>
    </p:spTree>
    <p:extLst>
      <p:ext uri="{BB962C8B-B14F-4D97-AF65-F5344CB8AC3E}">
        <p14:creationId xmlns:p14="http://schemas.microsoft.com/office/powerpoint/2010/main" val="322755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47CF5-4C6B-F248-0C92-1EDFAECC67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B5BFD9-86C0-593F-E144-F5BFD83766B1}"/>
              </a:ext>
            </a:extLst>
          </p:cNvPr>
          <p:cNvSpPr>
            <a:spLocks noGrp="1"/>
          </p:cNvSpPr>
          <p:nvPr>
            <p:ph sz="half" idx="1"/>
          </p:nvPr>
        </p:nvSpPr>
        <p:spPr>
          <a:xfrm>
            <a:off x="633487" y="1537252"/>
            <a:ext cx="8712000" cy="4638261"/>
          </a:xfrm>
        </p:spPr>
        <p:txBody>
          <a:bodyPr>
            <a:noAutofit/>
          </a:bodyPr>
          <a:lstStyle/>
          <a:p>
            <a:pPr marL="171450" indent="-171450">
              <a:lnSpc>
                <a:spcPct val="100000"/>
              </a:lnSpc>
              <a:spcBef>
                <a:spcPts val="0"/>
              </a:spcBef>
            </a:pPr>
            <a:r>
              <a:rPr lang="en-GB" sz="1800" dirty="0"/>
              <a:t>Light and noise pollution</a:t>
            </a:r>
          </a:p>
          <a:p>
            <a:pPr lvl="1">
              <a:lnSpc>
                <a:spcPct val="100000"/>
              </a:lnSpc>
              <a:spcBef>
                <a:spcPts val="0"/>
              </a:spcBef>
            </a:pPr>
            <a:r>
              <a:rPr lang="en-GB" sz="1200" dirty="0"/>
              <a:t>Light pollution: Artificial lighting used for quarry operations, including floodlights and security lighting, can contribute to light pollution over several km. It disrupts nocturnal wildlife, impacting foraging, navigation, and roosting patterns. It can also affect human sleep patterns and quality of life. </a:t>
            </a:r>
          </a:p>
          <a:p>
            <a:pPr lvl="1">
              <a:lnSpc>
                <a:spcPct val="100000"/>
              </a:lnSpc>
              <a:spcBef>
                <a:spcPts val="0"/>
              </a:spcBef>
            </a:pPr>
            <a:r>
              <a:rPr lang="en-GB" sz="1200" dirty="0"/>
              <a:t>Noise Pollution: Quarrying activities such as blasting, drilling, crushing, and the operation of heavy machinery generate significant noise up to a km away. It can cause hearing damage to workers and residents, disrupt sleep, and negatively impact the behaviour of wildlife. </a:t>
            </a:r>
          </a:p>
          <a:p>
            <a:pPr lvl="1">
              <a:lnSpc>
                <a:spcPct val="100000"/>
              </a:lnSpc>
              <a:spcBef>
                <a:spcPts val="0"/>
              </a:spcBef>
            </a:pPr>
            <a:endParaRPr lang="en-GB" sz="1200" dirty="0"/>
          </a:p>
          <a:p>
            <a:pPr lvl="1">
              <a:lnSpc>
                <a:spcPct val="100000"/>
              </a:lnSpc>
              <a:spcBef>
                <a:spcPts val="0"/>
              </a:spcBef>
            </a:pPr>
            <a:r>
              <a:rPr lang="en-GB" sz="1200" b="1" dirty="0"/>
              <a:t>Quarrying, crushing and sorting is proposed to take place at least 12 hours per day, 7 days per week.</a:t>
            </a:r>
          </a:p>
          <a:p>
            <a:pPr lvl="1">
              <a:lnSpc>
                <a:spcPct val="100000"/>
              </a:lnSpc>
              <a:spcBef>
                <a:spcPts val="0"/>
              </a:spcBef>
            </a:pPr>
            <a:r>
              <a:rPr lang="en-GB" sz="1200" dirty="0"/>
              <a:t>Lighting will be required as: </a:t>
            </a:r>
          </a:p>
          <a:p>
            <a:pPr lvl="2">
              <a:lnSpc>
                <a:spcPct val="100000"/>
              </a:lnSpc>
              <a:spcBef>
                <a:spcPts val="0"/>
              </a:spcBef>
            </a:pPr>
            <a:r>
              <a:rPr lang="en-GB" sz="1200" dirty="0"/>
              <a:t>Quarry buildings and office lights.</a:t>
            </a:r>
          </a:p>
          <a:p>
            <a:pPr lvl="2">
              <a:lnSpc>
                <a:spcPct val="100000"/>
              </a:lnSpc>
              <a:spcBef>
                <a:spcPts val="0"/>
              </a:spcBef>
            </a:pPr>
            <a:r>
              <a:rPr lang="en-GB" sz="1200" dirty="0"/>
              <a:t>Quarry site floodlighting for use in low light, especially winter working.</a:t>
            </a:r>
          </a:p>
          <a:p>
            <a:pPr lvl="2">
              <a:lnSpc>
                <a:spcPct val="100000"/>
              </a:lnSpc>
              <a:spcBef>
                <a:spcPts val="0"/>
              </a:spcBef>
            </a:pPr>
            <a:r>
              <a:rPr lang="en-GB" sz="1200" dirty="0"/>
              <a:t>Transport of materials too and from the site.</a:t>
            </a:r>
          </a:p>
          <a:p>
            <a:pPr lvl="1">
              <a:lnSpc>
                <a:spcPct val="100000"/>
              </a:lnSpc>
              <a:spcBef>
                <a:spcPts val="0"/>
              </a:spcBef>
            </a:pPr>
            <a:endParaRPr lang="en-GB" sz="1200" dirty="0"/>
          </a:p>
          <a:p>
            <a:pPr lvl="1">
              <a:lnSpc>
                <a:spcPct val="100000"/>
              </a:lnSpc>
              <a:spcBef>
                <a:spcPts val="0"/>
              </a:spcBef>
            </a:pPr>
            <a:r>
              <a:rPr lang="en-GB" sz="1200" dirty="0"/>
              <a:t>Noise levels: </a:t>
            </a:r>
          </a:p>
          <a:p>
            <a:pPr lvl="2">
              <a:lnSpc>
                <a:spcPct val="100000"/>
              </a:lnSpc>
              <a:spcBef>
                <a:spcPts val="0"/>
              </a:spcBef>
            </a:pPr>
            <a:r>
              <a:rPr lang="en-GB" sz="1200" dirty="0"/>
              <a:t>Drilling and blast preparation and blasting over two days per week.</a:t>
            </a:r>
          </a:p>
          <a:p>
            <a:pPr lvl="2">
              <a:lnSpc>
                <a:spcPct val="100000"/>
              </a:lnSpc>
              <a:spcBef>
                <a:spcPts val="0"/>
              </a:spcBef>
            </a:pPr>
            <a:r>
              <a:rPr lang="en-GB" sz="1200" dirty="0"/>
              <a:t>Operation of crushing and sorting machinery throughout most quarry operation hours.</a:t>
            </a:r>
          </a:p>
          <a:p>
            <a:pPr lvl="2">
              <a:lnSpc>
                <a:spcPct val="100000"/>
              </a:lnSpc>
              <a:spcBef>
                <a:spcPts val="0"/>
              </a:spcBef>
            </a:pPr>
            <a:r>
              <a:rPr lang="en-GB" sz="1200" dirty="0"/>
              <a:t>Transport of materials too and from the site.</a:t>
            </a:r>
          </a:p>
          <a:p>
            <a:pPr lvl="1">
              <a:lnSpc>
                <a:spcPct val="100000"/>
              </a:lnSpc>
              <a:spcBef>
                <a:spcPts val="0"/>
              </a:spcBef>
            </a:pPr>
            <a:endParaRPr lang="en-GB" sz="1200" i="1" dirty="0"/>
          </a:p>
          <a:p>
            <a:pPr lvl="1">
              <a:lnSpc>
                <a:spcPct val="100000"/>
              </a:lnSpc>
              <a:spcBef>
                <a:spcPts val="0"/>
              </a:spcBef>
            </a:pPr>
            <a:r>
              <a:rPr lang="en-GB" sz="1200" dirty="0"/>
              <a:t>Potential mitigation - lighting: Reducing the amount of lighting used, using shielded fixtures to direct light downwards, and implementing time restrictions on lighting can help. </a:t>
            </a:r>
          </a:p>
          <a:p>
            <a:pPr lvl="1">
              <a:lnSpc>
                <a:spcPct val="100000"/>
              </a:lnSpc>
              <a:spcBef>
                <a:spcPts val="0"/>
              </a:spcBef>
            </a:pPr>
            <a:r>
              <a:rPr lang="en-GB" sz="1200" dirty="0"/>
              <a:t>Potential mitigation - noise: Using quieter machinery, implementing noise barriers and enclosures, and scheduling operations to minimize disturbance during sensitive times can help. </a:t>
            </a:r>
          </a:p>
          <a:p>
            <a:pPr>
              <a:lnSpc>
                <a:spcPct val="100000"/>
              </a:lnSpc>
              <a:spcBef>
                <a:spcPts val="0"/>
              </a:spcBef>
            </a:pPr>
            <a:endParaRPr lang="en-GB" sz="1100" dirty="0"/>
          </a:p>
        </p:txBody>
      </p:sp>
      <p:sp>
        <p:nvSpPr>
          <p:cNvPr id="2" name="Title 1">
            <a:extLst>
              <a:ext uri="{FF2B5EF4-FFF2-40B4-BE49-F238E27FC236}">
                <a16:creationId xmlns:a16="http://schemas.microsoft.com/office/drawing/2014/main" id="{BC247CFD-4EA6-E1F1-E0F9-B21769AF6254}"/>
              </a:ext>
            </a:extLst>
          </p:cNvPr>
          <p:cNvSpPr txBox="1">
            <a:spLocks/>
          </p:cNvSpPr>
          <p:nvPr/>
        </p:nvSpPr>
        <p:spPr bwMode="auto">
          <a:xfrm>
            <a:off x="633488" y="260648"/>
            <a:ext cx="8712000" cy="11520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dirty="0">
                <a:solidFill>
                  <a:schemeClr val="bg1"/>
                </a:solidFill>
              </a:rPr>
              <a:t>Human Environment Summary </a:t>
            </a:r>
          </a:p>
        </p:txBody>
      </p:sp>
      <p:pic>
        <p:nvPicPr>
          <p:cNvPr id="4" name="Picture 3">
            <a:extLst>
              <a:ext uri="{FF2B5EF4-FFF2-40B4-BE49-F238E27FC236}">
                <a16:creationId xmlns:a16="http://schemas.microsoft.com/office/drawing/2014/main" id="{82300BC3-2E43-4D79-5743-46735980E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83" y="6295422"/>
            <a:ext cx="4123809" cy="466667"/>
          </a:xfrm>
          <a:prstGeom prst="rect">
            <a:avLst/>
          </a:prstGeom>
        </p:spPr>
      </p:pic>
      <p:sp>
        <p:nvSpPr>
          <p:cNvPr id="5" name="Slide Number Placeholder 4">
            <a:extLst>
              <a:ext uri="{FF2B5EF4-FFF2-40B4-BE49-F238E27FC236}">
                <a16:creationId xmlns:a16="http://schemas.microsoft.com/office/drawing/2014/main" id="{25386A1C-5A91-F24E-74C2-F3D0037A49E7}"/>
              </a:ext>
            </a:extLst>
          </p:cNvPr>
          <p:cNvSpPr>
            <a:spLocks noGrp="1"/>
          </p:cNvSpPr>
          <p:nvPr>
            <p:ph type="sldNum" sz="quarter" idx="12"/>
          </p:nvPr>
        </p:nvSpPr>
        <p:spPr/>
        <p:txBody>
          <a:bodyPr/>
          <a:lstStyle/>
          <a:p>
            <a:fld id="{174636F3-0193-4740-9AF0-3E42F7D907D1}" type="slidenum">
              <a:rPr lang="en-GB" smtClean="0"/>
              <a:t>11</a:t>
            </a:fld>
            <a:endParaRPr lang="en-GB"/>
          </a:p>
        </p:txBody>
      </p:sp>
    </p:spTree>
    <p:extLst>
      <p:ext uri="{BB962C8B-B14F-4D97-AF65-F5344CB8AC3E}">
        <p14:creationId xmlns:p14="http://schemas.microsoft.com/office/powerpoint/2010/main" val="276407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628A7-A0C8-86CC-6206-0510981EBD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238AB9-15A3-0D15-918B-DE1E03B60FF8}"/>
              </a:ext>
            </a:extLst>
          </p:cNvPr>
          <p:cNvSpPr>
            <a:spLocks noGrp="1"/>
          </p:cNvSpPr>
          <p:nvPr>
            <p:ph sz="half" idx="1"/>
          </p:nvPr>
        </p:nvSpPr>
        <p:spPr>
          <a:xfrm>
            <a:off x="633487" y="1537252"/>
            <a:ext cx="8712000" cy="4638261"/>
          </a:xfrm>
        </p:spPr>
        <p:txBody>
          <a:bodyPr>
            <a:noAutofit/>
          </a:bodyPr>
          <a:lstStyle/>
          <a:p>
            <a:r>
              <a:rPr lang="en-GB" sz="1800" dirty="0"/>
              <a:t>Employment opportunities</a:t>
            </a:r>
          </a:p>
          <a:p>
            <a:pPr lvl="1"/>
            <a:r>
              <a:rPr lang="en-GB" sz="1200" dirty="0"/>
              <a:t>Quarries offer a variety of employment opportunities, including roles in quarry operations, engineering, and management. Some common positions include quarry operative, quarry manager, plant operator, mechanical fitter, and various engineering roles. There are also opportunities in related fields like construction, mining, and even specialized areas like explosives work and health &amp; safety. </a:t>
            </a:r>
          </a:p>
          <a:p>
            <a:r>
              <a:rPr lang="en-GB" sz="1800" dirty="0"/>
              <a:t>Community value creation</a:t>
            </a:r>
          </a:p>
          <a:p>
            <a:pPr lvl="1"/>
            <a:r>
              <a:rPr lang="en-GB" sz="1200" dirty="0"/>
              <a:t>Quarries, despite their initial environmental impact, can be transformed into valuable community assets through strategic restoration and land management practices. This includes creating recreational spaces, enhancing biodiversity, and fostering community engagement. Restored quarries can boost local economies, improve quality of life, and provide educational opportunities. </a:t>
            </a:r>
          </a:p>
          <a:p>
            <a:endParaRPr lang="en-GB" sz="1100" dirty="0"/>
          </a:p>
        </p:txBody>
      </p:sp>
      <p:sp>
        <p:nvSpPr>
          <p:cNvPr id="2" name="Title 1">
            <a:extLst>
              <a:ext uri="{FF2B5EF4-FFF2-40B4-BE49-F238E27FC236}">
                <a16:creationId xmlns:a16="http://schemas.microsoft.com/office/drawing/2014/main" id="{79E9AA30-8E25-6433-6822-BDB06B59C555}"/>
              </a:ext>
            </a:extLst>
          </p:cNvPr>
          <p:cNvSpPr txBox="1">
            <a:spLocks/>
          </p:cNvSpPr>
          <p:nvPr/>
        </p:nvSpPr>
        <p:spPr bwMode="auto">
          <a:xfrm>
            <a:off x="633488" y="260648"/>
            <a:ext cx="8712000" cy="11520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dirty="0">
                <a:solidFill>
                  <a:schemeClr val="bg1"/>
                </a:solidFill>
              </a:rPr>
              <a:t>Human Environment Summary </a:t>
            </a:r>
          </a:p>
        </p:txBody>
      </p:sp>
      <p:pic>
        <p:nvPicPr>
          <p:cNvPr id="4" name="Picture 3">
            <a:extLst>
              <a:ext uri="{FF2B5EF4-FFF2-40B4-BE49-F238E27FC236}">
                <a16:creationId xmlns:a16="http://schemas.microsoft.com/office/drawing/2014/main" id="{54C214B0-64BD-B5EC-D47E-152AD7EA1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83" y="6295422"/>
            <a:ext cx="4123809" cy="466667"/>
          </a:xfrm>
          <a:prstGeom prst="rect">
            <a:avLst/>
          </a:prstGeom>
        </p:spPr>
      </p:pic>
      <p:sp>
        <p:nvSpPr>
          <p:cNvPr id="5" name="Slide Number Placeholder 4">
            <a:extLst>
              <a:ext uri="{FF2B5EF4-FFF2-40B4-BE49-F238E27FC236}">
                <a16:creationId xmlns:a16="http://schemas.microsoft.com/office/drawing/2014/main" id="{C85F8D2E-8A22-0238-0E27-8730A460B20E}"/>
              </a:ext>
            </a:extLst>
          </p:cNvPr>
          <p:cNvSpPr>
            <a:spLocks noGrp="1"/>
          </p:cNvSpPr>
          <p:nvPr>
            <p:ph type="sldNum" sz="quarter" idx="12"/>
          </p:nvPr>
        </p:nvSpPr>
        <p:spPr/>
        <p:txBody>
          <a:bodyPr/>
          <a:lstStyle/>
          <a:p>
            <a:fld id="{174636F3-0193-4740-9AF0-3E42F7D907D1}" type="slidenum">
              <a:rPr lang="en-GB" smtClean="0"/>
              <a:t>12</a:t>
            </a:fld>
            <a:endParaRPr lang="en-GB"/>
          </a:p>
        </p:txBody>
      </p:sp>
    </p:spTree>
    <p:extLst>
      <p:ext uri="{BB962C8B-B14F-4D97-AF65-F5344CB8AC3E}">
        <p14:creationId xmlns:p14="http://schemas.microsoft.com/office/powerpoint/2010/main" val="354244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6CC6E4-0D2C-0FEF-ED19-54435BF88982}"/>
              </a:ext>
            </a:extLst>
          </p:cNvPr>
          <p:cNvSpPr txBox="1"/>
          <p:nvPr/>
        </p:nvSpPr>
        <p:spPr>
          <a:xfrm>
            <a:off x="287079" y="224130"/>
            <a:ext cx="9324754" cy="815608"/>
          </a:xfrm>
          <a:prstGeom prst="rect">
            <a:avLst/>
          </a:prstGeom>
          <a:noFill/>
        </p:spPr>
        <p:txBody>
          <a:bodyPr wrap="square" rtlCol="0">
            <a:spAutoFit/>
          </a:bodyPr>
          <a:lstStyle/>
          <a:p>
            <a:pPr algn="ctr"/>
            <a:r>
              <a:rPr lang="en-GB" b="1" dirty="0"/>
              <a:t>Environmental Impact Assessment - Limestone quarry</a:t>
            </a:r>
          </a:p>
          <a:p>
            <a:pPr algn="ctr"/>
            <a:endParaRPr lang="en-GB" sz="1050" b="1" dirty="0"/>
          </a:p>
          <a:p>
            <a:pPr algn="ctr"/>
            <a:r>
              <a:rPr lang="en-GB" dirty="0"/>
              <a:t>Step 1: Summarise Baseline data</a:t>
            </a:r>
          </a:p>
        </p:txBody>
      </p:sp>
      <p:pic>
        <p:nvPicPr>
          <p:cNvPr id="4" name="Picture 3">
            <a:extLst>
              <a:ext uri="{FF2B5EF4-FFF2-40B4-BE49-F238E27FC236}">
                <a16:creationId xmlns:a16="http://schemas.microsoft.com/office/drawing/2014/main" id="{49552201-55E7-1BD3-69AF-19151D04A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83" y="6295422"/>
            <a:ext cx="4123809" cy="466667"/>
          </a:xfrm>
          <a:prstGeom prst="rect">
            <a:avLst/>
          </a:prstGeom>
        </p:spPr>
      </p:pic>
      <p:pic>
        <p:nvPicPr>
          <p:cNvPr id="5" name="Picture 4">
            <a:extLst>
              <a:ext uri="{FF2B5EF4-FFF2-40B4-BE49-F238E27FC236}">
                <a16:creationId xmlns:a16="http://schemas.microsoft.com/office/drawing/2014/main" id="{7B086740-B28D-6EDA-D807-954224F5CF6E}"/>
              </a:ext>
            </a:extLst>
          </p:cNvPr>
          <p:cNvPicPr>
            <a:picLocks noChangeAspect="1"/>
          </p:cNvPicPr>
          <p:nvPr/>
        </p:nvPicPr>
        <p:blipFill>
          <a:blip r:embed="rId4"/>
          <a:stretch>
            <a:fillRect/>
          </a:stretch>
        </p:blipFill>
        <p:spPr>
          <a:xfrm>
            <a:off x="758352" y="1039738"/>
            <a:ext cx="8389296" cy="5229100"/>
          </a:xfrm>
          <a:prstGeom prst="rect">
            <a:avLst/>
          </a:prstGeom>
        </p:spPr>
      </p:pic>
      <p:sp>
        <p:nvSpPr>
          <p:cNvPr id="3" name="Slide Number Placeholder 2">
            <a:extLst>
              <a:ext uri="{FF2B5EF4-FFF2-40B4-BE49-F238E27FC236}">
                <a16:creationId xmlns:a16="http://schemas.microsoft.com/office/drawing/2014/main" id="{668FD9AD-778D-603E-D191-3D378BA49E74}"/>
              </a:ext>
            </a:extLst>
          </p:cNvPr>
          <p:cNvSpPr>
            <a:spLocks noGrp="1"/>
          </p:cNvSpPr>
          <p:nvPr>
            <p:ph type="sldNum" sz="quarter" idx="12"/>
          </p:nvPr>
        </p:nvSpPr>
        <p:spPr/>
        <p:txBody>
          <a:bodyPr/>
          <a:lstStyle/>
          <a:p>
            <a:fld id="{174636F3-0193-4740-9AF0-3E42F7D907D1}" type="slidenum">
              <a:rPr lang="en-GB" smtClean="0"/>
              <a:t>13</a:t>
            </a:fld>
            <a:endParaRPr lang="en-GB"/>
          </a:p>
        </p:txBody>
      </p:sp>
    </p:spTree>
    <p:extLst>
      <p:ext uri="{BB962C8B-B14F-4D97-AF65-F5344CB8AC3E}">
        <p14:creationId xmlns:p14="http://schemas.microsoft.com/office/powerpoint/2010/main" val="190407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B3C64-93FE-C790-642F-4E35B9E628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8044CD-456A-CA1F-A205-BF2843C897A2}"/>
              </a:ext>
            </a:extLst>
          </p:cNvPr>
          <p:cNvSpPr txBox="1"/>
          <p:nvPr/>
        </p:nvSpPr>
        <p:spPr>
          <a:xfrm>
            <a:off x="287079" y="224130"/>
            <a:ext cx="9324754" cy="815608"/>
          </a:xfrm>
          <a:prstGeom prst="rect">
            <a:avLst/>
          </a:prstGeom>
          <a:noFill/>
        </p:spPr>
        <p:txBody>
          <a:bodyPr wrap="square" rtlCol="0">
            <a:spAutoFit/>
          </a:bodyPr>
          <a:lstStyle/>
          <a:p>
            <a:pPr algn="ctr"/>
            <a:r>
              <a:rPr lang="en-GB" b="1" dirty="0"/>
              <a:t>Environmental Impact Assessment - Limestone quarry</a:t>
            </a:r>
          </a:p>
          <a:p>
            <a:pPr algn="ctr"/>
            <a:endParaRPr lang="en-GB" sz="1050" b="1" dirty="0"/>
          </a:p>
          <a:p>
            <a:pPr algn="ctr"/>
            <a:r>
              <a:rPr lang="en-GB" dirty="0"/>
              <a:t>Step 2: Evaluate impact and plan mitigation</a:t>
            </a:r>
          </a:p>
        </p:txBody>
      </p:sp>
      <p:pic>
        <p:nvPicPr>
          <p:cNvPr id="4" name="Picture 3">
            <a:extLst>
              <a:ext uri="{FF2B5EF4-FFF2-40B4-BE49-F238E27FC236}">
                <a16:creationId xmlns:a16="http://schemas.microsoft.com/office/drawing/2014/main" id="{C731D0EC-0A52-C93A-FB77-6738781DE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83" y="6295422"/>
            <a:ext cx="4123809" cy="466667"/>
          </a:xfrm>
          <a:prstGeom prst="rect">
            <a:avLst/>
          </a:prstGeom>
        </p:spPr>
      </p:pic>
      <p:sp>
        <p:nvSpPr>
          <p:cNvPr id="3" name="Slide Number Placeholder 2">
            <a:extLst>
              <a:ext uri="{FF2B5EF4-FFF2-40B4-BE49-F238E27FC236}">
                <a16:creationId xmlns:a16="http://schemas.microsoft.com/office/drawing/2014/main" id="{4CF601AB-5DA0-1735-07D9-BB70B9FC2836}"/>
              </a:ext>
            </a:extLst>
          </p:cNvPr>
          <p:cNvSpPr>
            <a:spLocks noGrp="1"/>
          </p:cNvSpPr>
          <p:nvPr>
            <p:ph type="sldNum" sz="quarter" idx="12"/>
          </p:nvPr>
        </p:nvSpPr>
        <p:spPr/>
        <p:txBody>
          <a:bodyPr/>
          <a:lstStyle/>
          <a:p>
            <a:fld id="{174636F3-0193-4740-9AF0-3E42F7D907D1}" type="slidenum">
              <a:rPr lang="en-GB" smtClean="0"/>
              <a:t>14</a:t>
            </a:fld>
            <a:endParaRPr lang="en-GB"/>
          </a:p>
        </p:txBody>
      </p:sp>
      <p:graphicFrame>
        <p:nvGraphicFramePr>
          <p:cNvPr id="7" name="Table 6">
            <a:extLst>
              <a:ext uri="{FF2B5EF4-FFF2-40B4-BE49-F238E27FC236}">
                <a16:creationId xmlns:a16="http://schemas.microsoft.com/office/drawing/2014/main" id="{336261E5-77C9-97AB-7E47-566A2685D42D}"/>
              </a:ext>
            </a:extLst>
          </p:cNvPr>
          <p:cNvGraphicFramePr>
            <a:graphicFrameLocks noGrp="1"/>
          </p:cNvGraphicFramePr>
          <p:nvPr>
            <p:extLst>
              <p:ext uri="{D42A27DB-BD31-4B8C-83A1-F6EECF244321}">
                <p14:modId xmlns:p14="http://schemas.microsoft.com/office/powerpoint/2010/main" val="238501573"/>
              </p:ext>
            </p:extLst>
          </p:nvPr>
        </p:nvGraphicFramePr>
        <p:xfrm>
          <a:off x="702129" y="1105206"/>
          <a:ext cx="8670472" cy="5090160"/>
        </p:xfrm>
        <a:graphic>
          <a:graphicData uri="http://schemas.openxmlformats.org/drawingml/2006/table">
            <a:tbl>
              <a:tblPr bandRow="1">
                <a:tableStyleId>{5C22544A-7EE6-4342-B048-85BDC9FD1C3A}</a:tableStyleId>
              </a:tblPr>
              <a:tblGrid>
                <a:gridCol w="2163535">
                  <a:extLst>
                    <a:ext uri="{9D8B030D-6E8A-4147-A177-3AD203B41FA5}">
                      <a16:colId xmlns:a16="http://schemas.microsoft.com/office/drawing/2014/main" val="2165710402"/>
                    </a:ext>
                  </a:extLst>
                </a:gridCol>
                <a:gridCol w="6506937">
                  <a:extLst>
                    <a:ext uri="{9D8B030D-6E8A-4147-A177-3AD203B41FA5}">
                      <a16:colId xmlns:a16="http://schemas.microsoft.com/office/drawing/2014/main" val="3174194251"/>
                    </a:ext>
                  </a:extLst>
                </a:gridCol>
              </a:tblGrid>
              <a:tr h="370840">
                <a:tc>
                  <a:txBody>
                    <a:bodyPr/>
                    <a:lstStyle/>
                    <a:p>
                      <a:pPr marL="0" lvl="2"/>
                      <a:r>
                        <a:rPr lang="en-GB" sz="1600" b="1" dirty="0">
                          <a:solidFill>
                            <a:schemeClr val="tx1"/>
                          </a:solidFill>
                        </a:rPr>
                        <a:t>Impact:</a:t>
                      </a:r>
                    </a:p>
                    <a:p>
                      <a:pPr marL="285750" lvl="3" indent="-285750">
                        <a:buFont typeface="Arial" panose="020B0604020202020204" pitchFamily="34" charset="0"/>
                        <a:buChar char="•"/>
                      </a:pPr>
                      <a:r>
                        <a:rPr lang="en-GB" sz="1400" b="1" dirty="0">
                          <a:solidFill>
                            <a:schemeClr val="tx1"/>
                          </a:solidFill>
                        </a:rPr>
                        <a:t>The direct and indirect effects of the proposed plans.</a:t>
                      </a:r>
                    </a:p>
                    <a:p>
                      <a:pPr marL="285750" lvl="3" indent="-285750">
                        <a:buFont typeface="Arial" panose="020B0604020202020204" pitchFamily="34" charset="0"/>
                        <a:buChar char="•"/>
                      </a:pPr>
                      <a:r>
                        <a:rPr lang="en-GB" sz="1400" b="1" dirty="0">
                          <a:solidFill>
                            <a:schemeClr val="tx1"/>
                          </a:solidFill>
                        </a:rPr>
                        <a:t>Magnitude of effects and cumulative impact</a:t>
                      </a:r>
                    </a:p>
                    <a:p>
                      <a:pPr marL="285750" lvl="3" indent="-285750">
                        <a:buFont typeface="Arial" panose="020B0604020202020204" pitchFamily="34" charset="0"/>
                        <a:buChar char="•"/>
                      </a:pPr>
                      <a:r>
                        <a:rPr lang="en-GB" sz="1400" b="1" dirty="0">
                          <a:solidFill>
                            <a:schemeClr val="tx1"/>
                          </a:solidFill>
                        </a:rPr>
                        <a:t>Significance of impacts</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6517789"/>
                  </a:ext>
                </a:extLst>
              </a:tr>
              <a:tr h="370840">
                <a:tc>
                  <a:txBody>
                    <a:bodyPr/>
                    <a:lstStyle/>
                    <a:p>
                      <a:pPr marL="0" lvl="2"/>
                      <a:r>
                        <a:rPr lang="en-GB" sz="1600" b="1" dirty="0">
                          <a:solidFill>
                            <a:schemeClr val="tx1"/>
                          </a:solidFill>
                        </a:rPr>
                        <a:t>Spatial and temporal scope:</a:t>
                      </a:r>
                    </a:p>
                    <a:p>
                      <a:pPr marL="285750" lvl="3" indent="-285750">
                        <a:buFont typeface="Arial" panose="020B0604020202020204" pitchFamily="34" charset="0"/>
                        <a:buChar char="•"/>
                      </a:pPr>
                      <a:r>
                        <a:rPr lang="en-GB" sz="1400" b="1" dirty="0">
                          <a:solidFill>
                            <a:schemeClr val="tx1"/>
                          </a:solidFill>
                        </a:rPr>
                        <a:t>The impacts on local and regional scales</a:t>
                      </a:r>
                    </a:p>
                    <a:p>
                      <a:pPr marL="285750" lvl="3" indent="-285750">
                        <a:buFont typeface="Arial" panose="020B0604020202020204" pitchFamily="34" charset="0"/>
                        <a:buChar char="•"/>
                      </a:pPr>
                      <a:r>
                        <a:rPr lang="en-GB" sz="1400" b="1" dirty="0">
                          <a:solidFill>
                            <a:schemeClr val="tx1"/>
                          </a:solidFill>
                        </a:rPr>
                        <a:t>The timescales of effects on short, medium and long term</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86146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Rehabilitation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568407"/>
                  </a:ext>
                </a:extLst>
              </a:tr>
            </a:tbl>
          </a:graphicData>
        </a:graphic>
      </p:graphicFrame>
    </p:spTree>
    <p:extLst>
      <p:ext uri="{BB962C8B-B14F-4D97-AF65-F5344CB8AC3E}">
        <p14:creationId xmlns:p14="http://schemas.microsoft.com/office/powerpoint/2010/main" val="379882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1F6A8-C14A-FD44-7AA2-DCFEFEC72B1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FC5165C-613C-C9DC-084A-BBF042E6C1A6}"/>
              </a:ext>
            </a:extLst>
          </p:cNvPr>
          <p:cNvSpPr txBox="1">
            <a:spLocks/>
          </p:cNvSpPr>
          <p:nvPr/>
        </p:nvSpPr>
        <p:spPr bwMode="auto">
          <a:xfrm>
            <a:off x="633488" y="260648"/>
            <a:ext cx="8712000" cy="11520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dirty="0">
                <a:solidFill>
                  <a:schemeClr val="bg1"/>
                </a:solidFill>
              </a:rPr>
              <a:t>Background to limestone extraction at </a:t>
            </a:r>
            <a:r>
              <a:rPr lang="en-US" sz="2800" kern="0" dirty="0" err="1">
                <a:solidFill>
                  <a:schemeClr val="bg1"/>
                </a:solidFill>
              </a:rPr>
              <a:t>Wigly</a:t>
            </a:r>
            <a:r>
              <a:rPr lang="en-US" sz="2800" kern="0" dirty="0">
                <a:solidFill>
                  <a:schemeClr val="bg1"/>
                </a:solidFill>
              </a:rPr>
              <a:t> Quarry</a:t>
            </a:r>
          </a:p>
          <a:p>
            <a:endParaRPr lang="en-US" sz="2000" kern="0" dirty="0">
              <a:solidFill>
                <a:schemeClr val="bg1"/>
              </a:solidFill>
            </a:endParaRPr>
          </a:p>
        </p:txBody>
      </p:sp>
      <p:sp>
        <p:nvSpPr>
          <p:cNvPr id="9" name="Rectangle 8">
            <a:extLst>
              <a:ext uri="{FF2B5EF4-FFF2-40B4-BE49-F238E27FC236}">
                <a16:creationId xmlns:a16="http://schemas.microsoft.com/office/drawing/2014/main" id="{A9207623-E1D9-9AAD-EF20-ECC9B5ACA12F}"/>
              </a:ext>
            </a:extLst>
          </p:cNvPr>
          <p:cNvSpPr/>
          <p:nvPr/>
        </p:nvSpPr>
        <p:spPr>
          <a:xfrm>
            <a:off x="7239001" y="5943601"/>
            <a:ext cx="1850423" cy="276999"/>
          </a:xfrm>
          <a:prstGeom prst="rect">
            <a:avLst/>
          </a:prstGeom>
        </p:spPr>
        <p:txBody>
          <a:bodyPr wrap="square">
            <a:spAutoFit/>
          </a:bodyPr>
          <a:lstStyle/>
          <a:p>
            <a:endParaRPr lang="en-GB" sz="1200" dirty="0"/>
          </a:p>
        </p:txBody>
      </p:sp>
      <p:sp>
        <p:nvSpPr>
          <p:cNvPr id="2" name="Slide Number Placeholder 1">
            <a:extLst>
              <a:ext uri="{FF2B5EF4-FFF2-40B4-BE49-F238E27FC236}">
                <a16:creationId xmlns:a16="http://schemas.microsoft.com/office/drawing/2014/main" id="{1EEBDE6B-FFAE-B03F-6EB0-5E5C937E3CBF}"/>
              </a:ext>
            </a:extLst>
          </p:cNvPr>
          <p:cNvSpPr>
            <a:spLocks noGrp="1"/>
          </p:cNvSpPr>
          <p:nvPr>
            <p:ph type="sldNum" sz="quarter" idx="12"/>
          </p:nvPr>
        </p:nvSpPr>
        <p:spPr/>
        <p:txBody>
          <a:bodyPr/>
          <a:lstStyle/>
          <a:p>
            <a:pPr>
              <a:defRPr/>
            </a:pPr>
            <a:fld id="{688D8D0C-77DC-4453-ABD1-6153D5EBFC67}" type="slidenum">
              <a:rPr lang="en-GB" smtClean="0"/>
              <a:pPr>
                <a:defRPr/>
              </a:pPr>
              <a:t>2</a:t>
            </a:fld>
            <a:endParaRPr lang="en-GB"/>
          </a:p>
        </p:txBody>
      </p:sp>
      <p:pic>
        <p:nvPicPr>
          <p:cNvPr id="11" name="Picture 10">
            <a:extLst>
              <a:ext uri="{FF2B5EF4-FFF2-40B4-BE49-F238E27FC236}">
                <a16:creationId xmlns:a16="http://schemas.microsoft.com/office/drawing/2014/main" id="{9FF4A75B-883F-D0C1-3150-15508EA01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83" y="6308674"/>
            <a:ext cx="4123809" cy="466667"/>
          </a:xfrm>
          <a:prstGeom prst="rect">
            <a:avLst/>
          </a:prstGeom>
        </p:spPr>
      </p:pic>
      <p:sp>
        <p:nvSpPr>
          <p:cNvPr id="4" name="Content Placeholder 2">
            <a:extLst>
              <a:ext uri="{FF2B5EF4-FFF2-40B4-BE49-F238E27FC236}">
                <a16:creationId xmlns:a16="http://schemas.microsoft.com/office/drawing/2014/main" id="{633E9DF8-8876-2D32-97EF-131C420351D3}"/>
              </a:ext>
            </a:extLst>
          </p:cNvPr>
          <p:cNvSpPr txBox="1">
            <a:spLocks/>
          </p:cNvSpPr>
          <p:nvPr/>
        </p:nvSpPr>
        <p:spPr>
          <a:xfrm>
            <a:off x="633488" y="1584251"/>
            <a:ext cx="8712000" cy="3321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Font typeface="Arial" panose="020B0604020202020204" pitchFamily="34" charset="0"/>
              <a:buNone/>
            </a:pPr>
            <a:r>
              <a:rPr lang="en-GB" sz="1600" dirty="0" err="1"/>
              <a:t>Wigly</a:t>
            </a:r>
            <a:r>
              <a:rPr lang="en-GB" sz="1600" dirty="0"/>
              <a:t> Quarry is a dormant limestone quarry. The site is ~75 Ha, elevation ~150m. The quarry was commissioned in 1957 and produced crushed rock. However, it has not been in use since 1980.</a:t>
            </a:r>
          </a:p>
          <a:p>
            <a:pPr marL="0" lvl="1" indent="0">
              <a:lnSpc>
                <a:spcPct val="100000"/>
              </a:lnSpc>
              <a:spcBef>
                <a:spcPts val="0"/>
              </a:spcBef>
              <a:buFont typeface="Arial" panose="020B0604020202020204" pitchFamily="34" charset="0"/>
              <a:buNone/>
            </a:pPr>
            <a:endParaRPr lang="en-GB" sz="1600" dirty="0"/>
          </a:p>
          <a:p>
            <a:pPr marL="0" lvl="1" indent="0">
              <a:lnSpc>
                <a:spcPct val="100000"/>
              </a:lnSpc>
              <a:spcBef>
                <a:spcPts val="0"/>
              </a:spcBef>
              <a:buFont typeface="Arial" panose="020B0604020202020204" pitchFamily="34" charset="0"/>
              <a:buNone/>
            </a:pPr>
            <a:r>
              <a:rPr lang="en-GB" sz="1600" dirty="0"/>
              <a:t>The cessation in its use was because:</a:t>
            </a:r>
          </a:p>
          <a:p>
            <a:pPr marL="285750" lvl="2" indent="-285750">
              <a:lnSpc>
                <a:spcPct val="100000"/>
              </a:lnSpc>
              <a:spcBef>
                <a:spcPts val="0"/>
              </a:spcBef>
            </a:pPr>
            <a:r>
              <a:rPr lang="en-GB" sz="1600" dirty="0"/>
              <a:t>The economic climate favoured limestone imports.</a:t>
            </a:r>
          </a:p>
          <a:p>
            <a:pPr marL="285750" lvl="2" indent="-285750">
              <a:lnSpc>
                <a:spcPct val="100000"/>
              </a:lnSpc>
              <a:spcBef>
                <a:spcPts val="0"/>
              </a:spcBef>
            </a:pPr>
            <a:r>
              <a:rPr lang="en-GB" sz="1600" dirty="0"/>
              <a:t>Significant local building ceased due to greenbelt designation of large areas of local land surrounding nearby urban and suburban areas.</a:t>
            </a:r>
          </a:p>
          <a:p>
            <a:pPr marL="285750" lvl="2" indent="-285750">
              <a:lnSpc>
                <a:spcPct val="100000"/>
              </a:lnSpc>
              <a:spcBef>
                <a:spcPts val="0"/>
              </a:spcBef>
            </a:pPr>
            <a:r>
              <a:rPr lang="en-GB" sz="1600" dirty="0"/>
              <a:t>Restrictions to redesignation of farmland for building, due to European and UK Government funding to expand environmentally sensitive farming initiatives.</a:t>
            </a:r>
          </a:p>
          <a:p>
            <a:pPr marL="0" lvl="1" indent="0">
              <a:lnSpc>
                <a:spcPct val="100000"/>
              </a:lnSpc>
              <a:spcBef>
                <a:spcPts val="0"/>
              </a:spcBef>
              <a:buFont typeface="Arial" panose="020B0604020202020204" pitchFamily="34" charset="0"/>
              <a:buNone/>
            </a:pPr>
            <a:endParaRPr lang="en-GB" sz="1600" dirty="0"/>
          </a:p>
          <a:p>
            <a:endParaRPr lang="en-GB" sz="1600" dirty="0"/>
          </a:p>
        </p:txBody>
      </p:sp>
    </p:spTree>
    <p:extLst>
      <p:ext uri="{BB962C8B-B14F-4D97-AF65-F5344CB8AC3E}">
        <p14:creationId xmlns:p14="http://schemas.microsoft.com/office/powerpoint/2010/main" val="307689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0ABBE-7377-4340-BC60-3DD2CEDC240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B4A3C-766A-77AA-EE2B-0D7DBECFEAAD}"/>
              </a:ext>
            </a:extLst>
          </p:cNvPr>
          <p:cNvSpPr>
            <a:spLocks noGrp="1"/>
          </p:cNvSpPr>
          <p:nvPr>
            <p:ph sz="half" idx="1"/>
          </p:nvPr>
        </p:nvSpPr>
        <p:spPr>
          <a:xfrm>
            <a:off x="633488" y="1584250"/>
            <a:ext cx="8712000" cy="5167423"/>
          </a:xfrm>
        </p:spPr>
        <p:txBody>
          <a:bodyPr>
            <a:normAutofit/>
          </a:bodyPr>
          <a:lstStyle/>
          <a:p>
            <a:r>
              <a:rPr lang="en-GB" sz="1600" dirty="0"/>
              <a:t>Recent scoping surveys have indicated ~150 million tonnes of additional reserves. Re-opening of the quarry is proposed to extract ~ 2 million tonnes per year until limestone exhaustion.</a:t>
            </a:r>
          </a:p>
          <a:p>
            <a:r>
              <a:rPr lang="en-GB" sz="1600" dirty="0"/>
              <a:t>The limestone, for crushed rock, would be extracted through drilling and blasting. Material would be processed on site.</a:t>
            </a:r>
          </a:p>
          <a:p>
            <a:r>
              <a:rPr lang="en-GB" sz="1600" dirty="0"/>
              <a:t>The current economic climate favours limestone quarrying in the UK, rather than increasing imports. Crushed limestone is required for local users:</a:t>
            </a:r>
          </a:p>
          <a:p>
            <a:pPr marL="742950" lvl="4" indent="-285750">
              <a:lnSpc>
                <a:spcPct val="100000"/>
              </a:lnSpc>
              <a:spcBef>
                <a:spcPts val="0"/>
              </a:spcBef>
            </a:pPr>
            <a:r>
              <a:rPr lang="en-GB" sz="1600" dirty="0"/>
              <a:t>The development of a new industrial park.</a:t>
            </a:r>
          </a:p>
          <a:p>
            <a:pPr marL="742950" lvl="4" indent="-285750">
              <a:lnSpc>
                <a:spcPct val="100000"/>
              </a:lnSpc>
              <a:spcBef>
                <a:spcPts val="0"/>
              </a:spcBef>
            </a:pPr>
            <a:r>
              <a:rPr lang="en-GB" sz="1600" dirty="0"/>
              <a:t>Significant local home building is required for the new jobs. This has been approved following redesignation of some greenbelt to expand two local towns, Cowling and Horsebridge.</a:t>
            </a:r>
          </a:p>
          <a:p>
            <a:r>
              <a:rPr lang="en-GB" sz="1600" dirty="0"/>
              <a:t>It is most economical to transport crushed limestone less than 50 miles to point of use. To support this application the quarry owners note that there are access points to the quarry linking to:</a:t>
            </a:r>
          </a:p>
          <a:p>
            <a:pPr lvl="1"/>
            <a:r>
              <a:rPr lang="en-GB" sz="1600" dirty="0"/>
              <a:t>The A road network: A1601 (N-S) and A1702 (E-W) main roads.</a:t>
            </a:r>
          </a:p>
          <a:p>
            <a:pPr lvl="1"/>
            <a:r>
              <a:rPr lang="en-GB" sz="1600" dirty="0"/>
              <a:t>The new Eastern Rail link provides distribution infrastructure only 0.25 miles from the quarry. This runs N-S through Horsebridge (opened in 2005).</a:t>
            </a:r>
          </a:p>
          <a:p>
            <a:endParaRPr lang="en-GB" sz="1600" dirty="0"/>
          </a:p>
        </p:txBody>
      </p:sp>
      <p:sp>
        <p:nvSpPr>
          <p:cNvPr id="2" name="Title 1">
            <a:extLst>
              <a:ext uri="{FF2B5EF4-FFF2-40B4-BE49-F238E27FC236}">
                <a16:creationId xmlns:a16="http://schemas.microsoft.com/office/drawing/2014/main" id="{7D038CB1-BCA9-3620-565F-091A7AA3A2CE}"/>
              </a:ext>
            </a:extLst>
          </p:cNvPr>
          <p:cNvSpPr txBox="1">
            <a:spLocks/>
          </p:cNvSpPr>
          <p:nvPr/>
        </p:nvSpPr>
        <p:spPr bwMode="auto">
          <a:xfrm>
            <a:off x="633488" y="260648"/>
            <a:ext cx="8712000" cy="11520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dirty="0">
                <a:solidFill>
                  <a:schemeClr val="bg1"/>
                </a:solidFill>
              </a:rPr>
              <a:t>Supporting information for the proposed </a:t>
            </a:r>
          </a:p>
          <a:p>
            <a:r>
              <a:rPr lang="en-US" sz="2800" kern="0" dirty="0">
                <a:solidFill>
                  <a:schemeClr val="bg1"/>
                </a:solidFill>
              </a:rPr>
              <a:t>new operation of </a:t>
            </a:r>
            <a:r>
              <a:rPr lang="en-US" sz="2800" kern="0" dirty="0" err="1">
                <a:solidFill>
                  <a:schemeClr val="bg1"/>
                </a:solidFill>
              </a:rPr>
              <a:t>Wigly</a:t>
            </a:r>
            <a:r>
              <a:rPr lang="en-US" sz="2800" kern="0" dirty="0">
                <a:solidFill>
                  <a:schemeClr val="bg1"/>
                </a:solidFill>
              </a:rPr>
              <a:t> Quarry</a:t>
            </a:r>
          </a:p>
        </p:txBody>
      </p:sp>
      <p:pic>
        <p:nvPicPr>
          <p:cNvPr id="4" name="Picture 3">
            <a:extLst>
              <a:ext uri="{FF2B5EF4-FFF2-40B4-BE49-F238E27FC236}">
                <a16:creationId xmlns:a16="http://schemas.microsoft.com/office/drawing/2014/main" id="{A4EA4233-64E8-CEE5-DB1B-34064E555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83" y="6295422"/>
            <a:ext cx="4123809" cy="466667"/>
          </a:xfrm>
          <a:prstGeom prst="rect">
            <a:avLst/>
          </a:prstGeom>
        </p:spPr>
      </p:pic>
      <p:sp>
        <p:nvSpPr>
          <p:cNvPr id="5" name="Slide Number Placeholder 4">
            <a:extLst>
              <a:ext uri="{FF2B5EF4-FFF2-40B4-BE49-F238E27FC236}">
                <a16:creationId xmlns:a16="http://schemas.microsoft.com/office/drawing/2014/main" id="{8ECBDA9A-18F7-B378-251B-A9322558A4A7}"/>
              </a:ext>
            </a:extLst>
          </p:cNvPr>
          <p:cNvSpPr>
            <a:spLocks noGrp="1"/>
          </p:cNvSpPr>
          <p:nvPr>
            <p:ph type="sldNum" sz="quarter" idx="12"/>
          </p:nvPr>
        </p:nvSpPr>
        <p:spPr/>
        <p:txBody>
          <a:bodyPr/>
          <a:lstStyle/>
          <a:p>
            <a:fld id="{174636F3-0193-4740-9AF0-3E42F7D907D1}" type="slidenum">
              <a:rPr lang="en-GB" smtClean="0"/>
              <a:t>3</a:t>
            </a:fld>
            <a:endParaRPr lang="en-GB"/>
          </a:p>
        </p:txBody>
      </p:sp>
    </p:spTree>
    <p:extLst>
      <p:ext uri="{BB962C8B-B14F-4D97-AF65-F5344CB8AC3E}">
        <p14:creationId xmlns:p14="http://schemas.microsoft.com/office/powerpoint/2010/main" val="314356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8921D-3AAC-E8A0-C76A-56FF598A00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27253A-8BA1-5185-20E1-C62A0F73E9D0}"/>
              </a:ext>
            </a:extLst>
          </p:cNvPr>
          <p:cNvSpPr>
            <a:spLocks noGrp="1"/>
          </p:cNvSpPr>
          <p:nvPr>
            <p:ph sz="half" idx="1"/>
          </p:nvPr>
        </p:nvSpPr>
        <p:spPr>
          <a:xfrm>
            <a:off x="633488" y="1584250"/>
            <a:ext cx="8712000" cy="5167423"/>
          </a:xfrm>
        </p:spPr>
        <p:txBody>
          <a:bodyPr>
            <a:normAutofit/>
          </a:bodyPr>
          <a:lstStyle/>
          <a:p>
            <a:r>
              <a:rPr lang="en-GB" sz="1600" dirty="0"/>
              <a:t>Planning permission is being sought for:	</a:t>
            </a:r>
          </a:p>
          <a:p>
            <a:pPr lvl="1"/>
            <a:r>
              <a:rPr lang="en-GB" sz="1600" dirty="0"/>
              <a:t>Re-opening of the quarry.</a:t>
            </a:r>
          </a:p>
          <a:p>
            <a:pPr lvl="1"/>
            <a:r>
              <a:rPr lang="en-GB" sz="1600" dirty="0"/>
              <a:t>Extending and deepening the quarry profile.</a:t>
            </a:r>
          </a:p>
          <a:p>
            <a:pPr lvl="1"/>
            <a:r>
              <a:rPr lang="en-GB" sz="1600" dirty="0"/>
              <a:t>Upgrade and extension of the office, car park and ancillary buildings. </a:t>
            </a:r>
          </a:p>
          <a:p>
            <a:r>
              <a:rPr lang="en-GB" sz="1600" dirty="0"/>
              <a:t>Planning Permission is required to ensure:</a:t>
            </a:r>
          </a:p>
          <a:p>
            <a:pPr lvl="1"/>
            <a:r>
              <a:rPr lang="en-GB" sz="1600" dirty="0"/>
              <a:t>Facilitating the sustainable use of minerals.</a:t>
            </a:r>
          </a:p>
          <a:p>
            <a:pPr lvl="1"/>
            <a:r>
              <a:rPr lang="en-GB" sz="1600" dirty="0"/>
              <a:t>Conserving or enhancing the natural environment.</a:t>
            </a:r>
          </a:p>
          <a:p>
            <a:pPr lvl="1"/>
            <a:r>
              <a:rPr lang="en-GB" sz="1600" dirty="0"/>
              <a:t>Promoting sustainable transport.</a:t>
            </a:r>
          </a:p>
          <a:p>
            <a:pPr lvl="1"/>
            <a:r>
              <a:rPr lang="en-GB" sz="1600" dirty="0"/>
              <a:t>Meeting the challenge of climate change and flooding.</a:t>
            </a:r>
          </a:p>
          <a:p>
            <a:pPr lvl="1"/>
            <a:r>
              <a:rPr lang="en-GB" sz="1600" dirty="0"/>
              <a:t>Supporting a prosperous local economy.</a:t>
            </a:r>
          </a:p>
          <a:p>
            <a:pPr lvl="1"/>
            <a:endParaRPr lang="en-GB" sz="1600" dirty="0"/>
          </a:p>
          <a:p>
            <a:pPr marL="0" indent="0" algn="ctr">
              <a:buNone/>
            </a:pPr>
            <a:r>
              <a:rPr lang="en-GB" sz="2000" dirty="0">
                <a:solidFill>
                  <a:srgbClr val="FF0000"/>
                </a:solidFill>
              </a:rPr>
              <a:t>An environmental impact assessment must be developed prior to PP approval</a:t>
            </a:r>
            <a:endParaRPr lang="en-GB" sz="2000" dirty="0"/>
          </a:p>
        </p:txBody>
      </p:sp>
      <p:sp>
        <p:nvSpPr>
          <p:cNvPr id="2" name="Title 1">
            <a:extLst>
              <a:ext uri="{FF2B5EF4-FFF2-40B4-BE49-F238E27FC236}">
                <a16:creationId xmlns:a16="http://schemas.microsoft.com/office/drawing/2014/main" id="{6A761BBB-4C36-6EC6-3493-B97A1C44FB74}"/>
              </a:ext>
            </a:extLst>
          </p:cNvPr>
          <p:cNvSpPr txBox="1">
            <a:spLocks/>
          </p:cNvSpPr>
          <p:nvPr/>
        </p:nvSpPr>
        <p:spPr bwMode="auto">
          <a:xfrm>
            <a:off x="633488" y="260648"/>
            <a:ext cx="8712000" cy="11520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dirty="0">
                <a:solidFill>
                  <a:schemeClr val="bg1"/>
                </a:solidFill>
              </a:rPr>
              <a:t>Permissions for re-opening of </a:t>
            </a:r>
            <a:r>
              <a:rPr lang="en-US" sz="2800" kern="0" dirty="0" err="1">
                <a:solidFill>
                  <a:schemeClr val="bg1"/>
                </a:solidFill>
              </a:rPr>
              <a:t>Wigly</a:t>
            </a:r>
            <a:r>
              <a:rPr lang="en-US" sz="2800" kern="0" dirty="0">
                <a:solidFill>
                  <a:schemeClr val="bg1"/>
                </a:solidFill>
              </a:rPr>
              <a:t> Quarry</a:t>
            </a:r>
          </a:p>
        </p:txBody>
      </p:sp>
      <p:pic>
        <p:nvPicPr>
          <p:cNvPr id="4" name="Picture 3">
            <a:extLst>
              <a:ext uri="{FF2B5EF4-FFF2-40B4-BE49-F238E27FC236}">
                <a16:creationId xmlns:a16="http://schemas.microsoft.com/office/drawing/2014/main" id="{325429FA-A551-F374-511D-85F3BC8C6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583" y="6295422"/>
            <a:ext cx="4123809" cy="466667"/>
          </a:xfrm>
          <a:prstGeom prst="rect">
            <a:avLst/>
          </a:prstGeom>
        </p:spPr>
      </p:pic>
      <p:sp>
        <p:nvSpPr>
          <p:cNvPr id="5" name="Slide Number Placeholder 4">
            <a:extLst>
              <a:ext uri="{FF2B5EF4-FFF2-40B4-BE49-F238E27FC236}">
                <a16:creationId xmlns:a16="http://schemas.microsoft.com/office/drawing/2014/main" id="{F56F54CD-F85F-D974-95EF-234808E67565}"/>
              </a:ext>
            </a:extLst>
          </p:cNvPr>
          <p:cNvSpPr>
            <a:spLocks noGrp="1"/>
          </p:cNvSpPr>
          <p:nvPr>
            <p:ph type="sldNum" sz="quarter" idx="12"/>
          </p:nvPr>
        </p:nvSpPr>
        <p:spPr/>
        <p:txBody>
          <a:bodyPr/>
          <a:lstStyle/>
          <a:p>
            <a:fld id="{174636F3-0193-4740-9AF0-3E42F7D907D1}" type="slidenum">
              <a:rPr lang="en-GB" smtClean="0"/>
              <a:t>4</a:t>
            </a:fld>
            <a:endParaRPr lang="en-GB"/>
          </a:p>
        </p:txBody>
      </p:sp>
    </p:spTree>
    <p:extLst>
      <p:ext uri="{BB962C8B-B14F-4D97-AF65-F5344CB8AC3E}">
        <p14:creationId xmlns:p14="http://schemas.microsoft.com/office/powerpoint/2010/main" val="408673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A7D3-C043-8A12-26F2-507BAA387C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430E3-AA7E-2D11-3156-2883B4AFCDA5}"/>
              </a:ext>
            </a:extLst>
          </p:cNvPr>
          <p:cNvSpPr>
            <a:spLocks noGrp="1"/>
          </p:cNvSpPr>
          <p:nvPr>
            <p:ph sz="half" idx="1"/>
          </p:nvPr>
        </p:nvSpPr>
        <p:spPr>
          <a:xfrm>
            <a:off x="633488" y="1584250"/>
            <a:ext cx="8712000" cy="5167423"/>
          </a:xfrm>
        </p:spPr>
        <p:txBody>
          <a:bodyPr>
            <a:noAutofit/>
          </a:bodyPr>
          <a:lstStyle/>
          <a:p>
            <a:pPr marL="457200" lvl="1" indent="0">
              <a:buNone/>
            </a:pPr>
            <a:r>
              <a:rPr lang="en-GB" sz="1600" dirty="0"/>
              <a:t>An EIA is a systematic process used to identify the environmental significance of a building or industrial project.	</a:t>
            </a:r>
          </a:p>
          <a:p>
            <a:pPr lvl="1"/>
            <a:endParaRPr lang="en-GB" sz="1600" dirty="0"/>
          </a:p>
          <a:p>
            <a:pPr lvl="1"/>
            <a:r>
              <a:rPr lang="en-GB" sz="1600" dirty="0"/>
              <a:t>The data collected should describe:</a:t>
            </a:r>
          </a:p>
          <a:p>
            <a:pPr lvl="2"/>
            <a:r>
              <a:rPr lang="en-GB" sz="1600" dirty="0"/>
              <a:t>Impact:</a:t>
            </a:r>
          </a:p>
          <a:p>
            <a:pPr lvl="3"/>
            <a:r>
              <a:rPr lang="en-GB" sz="1600" dirty="0"/>
              <a:t>The direct and indirect effects of the proposed plans</a:t>
            </a:r>
          </a:p>
          <a:p>
            <a:pPr lvl="3"/>
            <a:r>
              <a:rPr lang="en-GB" sz="1600" dirty="0"/>
              <a:t>Magnitude of effects and cumulative impact</a:t>
            </a:r>
          </a:p>
          <a:p>
            <a:pPr lvl="3"/>
            <a:r>
              <a:rPr lang="en-GB" sz="1600" dirty="0"/>
              <a:t>Significance of impacts</a:t>
            </a:r>
          </a:p>
          <a:p>
            <a:pPr lvl="2"/>
            <a:r>
              <a:rPr lang="en-GB" sz="1600" dirty="0"/>
              <a:t>Spatial and temporal scope:</a:t>
            </a:r>
          </a:p>
          <a:p>
            <a:pPr lvl="3"/>
            <a:r>
              <a:rPr lang="en-GB" sz="1600" dirty="0"/>
              <a:t>The impacts on local and regional scales</a:t>
            </a:r>
          </a:p>
          <a:p>
            <a:pPr lvl="3"/>
            <a:r>
              <a:rPr lang="en-GB" sz="1600" dirty="0"/>
              <a:t>The timescales of effects on short, medium and long term</a:t>
            </a:r>
          </a:p>
          <a:p>
            <a:pPr lvl="2"/>
            <a:r>
              <a:rPr lang="en-GB" sz="1600" dirty="0"/>
              <a:t>Rehabilitation plan</a:t>
            </a:r>
          </a:p>
          <a:p>
            <a:pPr lvl="2"/>
            <a:endParaRPr lang="en-GB" sz="1600" dirty="0"/>
          </a:p>
          <a:p>
            <a:pPr marL="457200" lvl="1" indent="0">
              <a:buNone/>
            </a:pPr>
            <a:r>
              <a:rPr lang="en-GB" sz="1600" dirty="0"/>
              <a:t>In order to develop an EIA you should take into account the quarry surroundings that will affect, or be affected by, quarrying. You have a map of the area identifying areas of significance within a 5km buffer zone around the quarry and a series of surveys identify the potential impacts of quarrying. </a:t>
            </a:r>
          </a:p>
        </p:txBody>
      </p:sp>
      <p:sp>
        <p:nvSpPr>
          <p:cNvPr id="2" name="Title 1">
            <a:extLst>
              <a:ext uri="{FF2B5EF4-FFF2-40B4-BE49-F238E27FC236}">
                <a16:creationId xmlns:a16="http://schemas.microsoft.com/office/drawing/2014/main" id="{EEA30FBB-8452-D302-85F7-47D044E59660}"/>
              </a:ext>
            </a:extLst>
          </p:cNvPr>
          <p:cNvSpPr txBox="1">
            <a:spLocks/>
          </p:cNvSpPr>
          <p:nvPr/>
        </p:nvSpPr>
        <p:spPr bwMode="auto">
          <a:xfrm>
            <a:off x="633488" y="260648"/>
            <a:ext cx="8712000" cy="11520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dirty="0">
                <a:solidFill>
                  <a:schemeClr val="bg1"/>
                </a:solidFill>
              </a:rPr>
              <a:t>Your task is to develop an Environmental Impact Assessment (EIA)</a:t>
            </a:r>
          </a:p>
        </p:txBody>
      </p:sp>
      <p:pic>
        <p:nvPicPr>
          <p:cNvPr id="4" name="Picture 3">
            <a:extLst>
              <a:ext uri="{FF2B5EF4-FFF2-40B4-BE49-F238E27FC236}">
                <a16:creationId xmlns:a16="http://schemas.microsoft.com/office/drawing/2014/main" id="{987E738E-2F92-9B5A-4885-37062F63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583" y="6295422"/>
            <a:ext cx="4123809" cy="466667"/>
          </a:xfrm>
          <a:prstGeom prst="rect">
            <a:avLst/>
          </a:prstGeom>
        </p:spPr>
      </p:pic>
      <p:sp>
        <p:nvSpPr>
          <p:cNvPr id="5" name="Slide Number Placeholder 4">
            <a:extLst>
              <a:ext uri="{FF2B5EF4-FFF2-40B4-BE49-F238E27FC236}">
                <a16:creationId xmlns:a16="http://schemas.microsoft.com/office/drawing/2014/main" id="{3A705D7B-3D16-FB76-C102-4BE3B43F49F3}"/>
              </a:ext>
            </a:extLst>
          </p:cNvPr>
          <p:cNvSpPr>
            <a:spLocks noGrp="1"/>
          </p:cNvSpPr>
          <p:nvPr>
            <p:ph type="sldNum" sz="quarter" idx="12"/>
          </p:nvPr>
        </p:nvSpPr>
        <p:spPr/>
        <p:txBody>
          <a:bodyPr/>
          <a:lstStyle/>
          <a:p>
            <a:fld id="{174636F3-0193-4740-9AF0-3E42F7D907D1}" type="slidenum">
              <a:rPr lang="en-GB" smtClean="0"/>
              <a:t>5</a:t>
            </a:fld>
            <a:endParaRPr lang="en-GB"/>
          </a:p>
        </p:txBody>
      </p:sp>
    </p:spTree>
    <p:extLst>
      <p:ext uri="{BB962C8B-B14F-4D97-AF65-F5344CB8AC3E}">
        <p14:creationId xmlns:p14="http://schemas.microsoft.com/office/powerpoint/2010/main" val="142977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049A-820C-2DEA-7585-7E69C3C37FB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EE4F7-DF5A-616B-B8B7-3F18BCB68211}"/>
              </a:ext>
            </a:extLst>
          </p:cNvPr>
          <p:cNvSpPr>
            <a:spLocks noGrp="1"/>
          </p:cNvSpPr>
          <p:nvPr>
            <p:ph sz="half" idx="1"/>
          </p:nvPr>
        </p:nvSpPr>
        <p:spPr>
          <a:xfrm>
            <a:off x="636193" y="1563757"/>
            <a:ext cx="8712000" cy="4585252"/>
          </a:xfrm>
        </p:spPr>
        <p:txBody>
          <a:bodyPr>
            <a:noAutofit/>
          </a:bodyPr>
          <a:lstStyle/>
          <a:p>
            <a:pPr marL="0" indent="0">
              <a:lnSpc>
                <a:spcPct val="110000"/>
              </a:lnSpc>
              <a:spcBef>
                <a:spcPts val="0"/>
              </a:spcBef>
              <a:buNone/>
            </a:pPr>
            <a:endParaRPr lang="en-GB" sz="1600" dirty="0"/>
          </a:p>
          <a:p>
            <a:pPr marL="0" lvl="1">
              <a:lnSpc>
                <a:spcPct val="110000"/>
              </a:lnSpc>
              <a:spcBef>
                <a:spcPts val="0"/>
              </a:spcBef>
            </a:pPr>
            <a:r>
              <a:rPr lang="en-GB" sz="1600" dirty="0"/>
              <a:t>Quarry - red line identifying full extent of quarry site.</a:t>
            </a:r>
          </a:p>
          <a:p>
            <a:pPr marL="0" lvl="1">
              <a:lnSpc>
                <a:spcPct val="110000"/>
              </a:lnSpc>
              <a:spcBef>
                <a:spcPts val="0"/>
              </a:spcBef>
            </a:pPr>
            <a:r>
              <a:rPr lang="en-GB" sz="1600" dirty="0"/>
              <a:t>Quarry – red dotted line identifying proposed quarry size within the quarry site.</a:t>
            </a:r>
          </a:p>
          <a:p>
            <a:pPr marL="0" lvl="1">
              <a:lnSpc>
                <a:spcPct val="110000"/>
              </a:lnSpc>
              <a:spcBef>
                <a:spcPts val="0"/>
              </a:spcBef>
            </a:pPr>
            <a:r>
              <a:rPr lang="en-GB" sz="1600" dirty="0"/>
              <a:t>Locations within quarry site of proposed infrastructure:</a:t>
            </a:r>
          </a:p>
          <a:p>
            <a:pPr marL="457200" lvl="3">
              <a:lnSpc>
                <a:spcPct val="110000"/>
              </a:lnSpc>
              <a:spcBef>
                <a:spcPts val="0"/>
              </a:spcBef>
            </a:pPr>
            <a:r>
              <a:rPr lang="en-GB" sz="1600" dirty="0"/>
              <a:t>Offices</a:t>
            </a:r>
          </a:p>
          <a:p>
            <a:pPr marL="457200" lvl="3">
              <a:lnSpc>
                <a:spcPct val="110000"/>
              </a:lnSpc>
              <a:spcBef>
                <a:spcPts val="0"/>
              </a:spcBef>
            </a:pPr>
            <a:r>
              <a:rPr lang="en-GB" sz="1600" dirty="0"/>
              <a:t>Crushing and screening equipment</a:t>
            </a:r>
          </a:p>
          <a:p>
            <a:pPr marL="457200" lvl="3">
              <a:lnSpc>
                <a:spcPct val="110000"/>
              </a:lnSpc>
              <a:spcBef>
                <a:spcPts val="0"/>
              </a:spcBef>
            </a:pPr>
            <a:r>
              <a:rPr lang="en-GB" sz="1600" dirty="0"/>
              <a:t>Ancillary buildings such as blasting materials storage, large plant and vehicle storage etc</a:t>
            </a:r>
          </a:p>
          <a:p>
            <a:pPr marL="0" lvl="1">
              <a:lnSpc>
                <a:spcPct val="110000"/>
              </a:lnSpc>
              <a:spcBef>
                <a:spcPts val="0"/>
              </a:spcBef>
            </a:pPr>
            <a:r>
              <a:rPr lang="en-GB" sz="1600" dirty="0"/>
              <a:t>Black dotted 5km buffer zone around the quarry within which existing or proposed sites of interest:</a:t>
            </a:r>
          </a:p>
          <a:p>
            <a:pPr marL="457200" lvl="2">
              <a:lnSpc>
                <a:spcPct val="110000"/>
              </a:lnSpc>
              <a:spcBef>
                <a:spcPts val="0"/>
              </a:spcBef>
            </a:pPr>
            <a:r>
              <a:rPr lang="en-GB" sz="1600" dirty="0"/>
              <a:t>Major roads and rail links for  transport of quarried materials.</a:t>
            </a:r>
          </a:p>
          <a:p>
            <a:pPr marL="457200" lvl="2">
              <a:lnSpc>
                <a:spcPct val="110000"/>
              </a:lnSpc>
              <a:spcBef>
                <a:spcPts val="0"/>
              </a:spcBef>
            </a:pPr>
            <a:r>
              <a:rPr lang="en-GB" sz="1600" dirty="0"/>
              <a:t>Major towns, villages and housing estates</a:t>
            </a:r>
          </a:p>
          <a:p>
            <a:pPr marL="457200" lvl="2">
              <a:lnSpc>
                <a:spcPct val="110000"/>
              </a:lnSpc>
              <a:spcBef>
                <a:spcPts val="0"/>
              </a:spcBef>
            </a:pPr>
            <a:r>
              <a:rPr lang="en-GB" sz="1600" dirty="0"/>
              <a:t>Proposed industrial park</a:t>
            </a:r>
          </a:p>
          <a:p>
            <a:pPr marL="457200" lvl="2">
              <a:lnSpc>
                <a:spcPct val="110000"/>
              </a:lnSpc>
              <a:spcBef>
                <a:spcPts val="0"/>
              </a:spcBef>
            </a:pPr>
            <a:r>
              <a:rPr lang="en-GB" sz="1600" dirty="0"/>
              <a:t>Large forested areas</a:t>
            </a:r>
          </a:p>
          <a:p>
            <a:pPr marL="457200" lvl="2">
              <a:lnSpc>
                <a:spcPct val="110000"/>
              </a:lnSpc>
              <a:spcBef>
                <a:spcPts val="0"/>
              </a:spcBef>
            </a:pPr>
            <a:r>
              <a:rPr lang="en-GB" sz="1600" dirty="0"/>
              <a:t>Farmland</a:t>
            </a:r>
          </a:p>
          <a:p>
            <a:pPr marL="457200" lvl="2">
              <a:lnSpc>
                <a:spcPct val="110000"/>
              </a:lnSpc>
              <a:spcBef>
                <a:spcPts val="0"/>
              </a:spcBef>
            </a:pPr>
            <a:r>
              <a:rPr lang="en-GB" sz="1600" dirty="0"/>
              <a:t>Rivers, reservoir and small water courses with contour lines to define water sheds and expected run-off</a:t>
            </a:r>
          </a:p>
          <a:p>
            <a:pPr marL="457200" lvl="2">
              <a:lnSpc>
                <a:spcPct val="110000"/>
              </a:lnSpc>
              <a:spcBef>
                <a:spcPts val="0"/>
              </a:spcBef>
            </a:pPr>
            <a:r>
              <a:rPr lang="en-GB" sz="1600" dirty="0"/>
              <a:t>Viewpoints</a:t>
            </a:r>
          </a:p>
        </p:txBody>
      </p:sp>
      <p:sp>
        <p:nvSpPr>
          <p:cNvPr id="2" name="Title 1">
            <a:extLst>
              <a:ext uri="{FF2B5EF4-FFF2-40B4-BE49-F238E27FC236}">
                <a16:creationId xmlns:a16="http://schemas.microsoft.com/office/drawing/2014/main" id="{3AFF129A-CA1F-818F-237B-DF4A2DD437F0}"/>
              </a:ext>
            </a:extLst>
          </p:cNvPr>
          <p:cNvSpPr txBox="1">
            <a:spLocks/>
          </p:cNvSpPr>
          <p:nvPr/>
        </p:nvSpPr>
        <p:spPr bwMode="auto">
          <a:xfrm>
            <a:off x="633488" y="260648"/>
            <a:ext cx="8712000" cy="11520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dirty="0">
                <a:solidFill>
                  <a:schemeClr val="bg1"/>
                </a:solidFill>
              </a:rPr>
              <a:t>Data for the EIA:</a:t>
            </a:r>
          </a:p>
          <a:p>
            <a:r>
              <a:rPr lang="en-US" sz="2800" kern="0" dirty="0">
                <a:solidFill>
                  <a:schemeClr val="bg1"/>
                </a:solidFill>
              </a:rPr>
              <a:t>Map of </a:t>
            </a:r>
            <a:r>
              <a:rPr lang="en-US" sz="2800" kern="0" dirty="0" err="1">
                <a:solidFill>
                  <a:schemeClr val="bg1"/>
                </a:solidFill>
              </a:rPr>
              <a:t>Wigly</a:t>
            </a:r>
            <a:r>
              <a:rPr lang="en-US" sz="2800" kern="0" dirty="0">
                <a:solidFill>
                  <a:schemeClr val="bg1"/>
                </a:solidFill>
              </a:rPr>
              <a:t> Quarry and surroundings</a:t>
            </a:r>
          </a:p>
        </p:txBody>
      </p:sp>
      <p:pic>
        <p:nvPicPr>
          <p:cNvPr id="4" name="Picture 3">
            <a:extLst>
              <a:ext uri="{FF2B5EF4-FFF2-40B4-BE49-F238E27FC236}">
                <a16:creationId xmlns:a16="http://schemas.microsoft.com/office/drawing/2014/main" id="{30828043-A1D5-8C5F-A902-01FDED8CE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83" y="6295422"/>
            <a:ext cx="4123809" cy="466667"/>
          </a:xfrm>
          <a:prstGeom prst="rect">
            <a:avLst/>
          </a:prstGeom>
        </p:spPr>
      </p:pic>
      <p:sp>
        <p:nvSpPr>
          <p:cNvPr id="5" name="Slide Number Placeholder 4">
            <a:extLst>
              <a:ext uri="{FF2B5EF4-FFF2-40B4-BE49-F238E27FC236}">
                <a16:creationId xmlns:a16="http://schemas.microsoft.com/office/drawing/2014/main" id="{8C913317-FF7A-A308-CF27-70EC19CCF08C}"/>
              </a:ext>
            </a:extLst>
          </p:cNvPr>
          <p:cNvSpPr>
            <a:spLocks noGrp="1"/>
          </p:cNvSpPr>
          <p:nvPr>
            <p:ph type="sldNum" sz="quarter" idx="12"/>
          </p:nvPr>
        </p:nvSpPr>
        <p:spPr/>
        <p:txBody>
          <a:bodyPr/>
          <a:lstStyle/>
          <a:p>
            <a:fld id="{174636F3-0193-4740-9AF0-3E42F7D907D1}" type="slidenum">
              <a:rPr lang="en-GB" smtClean="0"/>
              <a:t>6</a:t>
            </a:fld>
            <a:endParaRPr lang="en-GB"/>
          </a:p>
        </p:txBody>
      </p:sp>
    </p:spTree>
    <p:extLst>
      <p:ext uri="{BB962C8B-B14F-4D97-AF65-F5344CB8AC3E}">
        <p14:creationId xmlns:p14="http://schemas.microsoft.com/office/powerpoint/2010/main" val="2922028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00DAE-4574-BFCA-269D-EDE70B1EF0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0154F8-F8BA-DAB6-2EE0-3939B73757D4}"/>
              </a:ext>
            </a:extLst>
          </p:cNvPr>
          <p:cNvSpPr>
            <a:spLocks noGrp="1"/>
          </p:cNvSpPr>
          <p:nvPr>
            <p:ph sz="half" idx="1"/>
          </p:nvPr>
        </p:nvSpPr>
        <p:spPr>
          <a:xfrm>
            <a:off x="636193" y="1961321"/>
            <a:ext cx="8712000" cy="4187687"/>
          </a:xfrm>
        </p:spPr>
        <p:txBody>
          <a:bodyPr>
            <a:noAutofit/>
          </a:bodyPr>
          <a:lstStyle/>
          <a:p>
            <a:r>
              <a:rPr lang="en-GB" sz="1600" dirty="0"/>
              <a:t>Ecology and biodiversity</a:t>
            </a:r>
          </a:p>
          <a:p>
            <a:pPr lvl="1"/>
            <a:r>
              <a:rPr lang="en-GB" sz="1600" dirty="0"/>
              <a:t>Protected land animal surveys and habitat quality</a:t>
            </a:r>
          </a:p>
          <a:p>
            <a:pPr lvl="1"/>
            <a:r>
              <a:rPr lang="en-GB" sz="1600" dirty="0"/>
              <a:t>Protected plant surveys and habitat quality</a:t>
            </a:r>
          </a:p>
          <a:p>
            <a:pPr lvl="1"/>
            <a:r>
              <a:rPr lang="en-GB" sz="1600" dirty="0"/>
              <a:t>Protected water animal surveys and habitat quality</a:t>
            </a:r>
          </a:p>
          <a:p>
            <a:r>
              <a:rPr lang="en-GB" sz="1600" dirty="0"/>
              <a:t>Air and Water</a:t>
            </a:r>
          </a:p>
          <a:p>
            <a:pPr lvl="1"/>
            <a:r>
              <a:rPr lang="en-GB" sz="1600" dirty="0"/>
              <a:t>Air quality and human health</a:t>
            </a:r>
          </a:p>
          <a:p>
            <a:pPr lvl="1"/>
            <a:r>
              <a:rPr lang="en-GB" sz="1600" dirty="0"/>
              <a:t>Impacts on local drinking and irrigation water</a:t>
            </a:r>
          </a:p>
          <a:p>
            <a:r>
              <a:rPr lang="en-GB" sz="1600" dirty="0"/>
              <a:t>Human Environment</a:t>
            </a:r>
          </a:p>
          <a:p>
            <a:pPr lvl="1"/>
            <a:r>
              <a:rPr lang="en-GB" sz="1600" dirty="0"/>
              <a:t>Light and noise pollution</a:t>
            </a:r>
          </a:p>
          <a:p>
            <a:pPr lvl="1"/>
            <a:r>
              <a:rPr lang="en-GB" sz="1600" dirty="0"/>
              <a:t>Employment opportunities</a:t>
            </a:r>
          </a:p>
          <a:p>
            <a:pPr lvl="1"/>
            <a:r>
              <a:rPr lang="en-GB" sz="1600" dirty="0"/>
              <a:t>Community value creation</a:t>
            </a:r>
          </a:p>
          <a:p>
            <a:endParaRPr lang="en-GB" sz="1600" dirty="0"/>
          </a:p>
        </p:txBody>
      </p:sp>
      <p:sp>
        <p:nvSpPr>
          <p:cNvPr id="2" name="Title 1">
            <a:extLst>
              <a:ext uri="{FF2B5EF4-FFF2-40B4-BE49-F238E27FC236}">
                <a16:creationId xmlns:a16="http://schemas.microsoft.com/office/drawing/2014/main" id="{1067432D-B55C-B1A2-FF4E-0EDC58CE5F45}"/>
              </a:ext>
            </a:extLst>
          </p:cNvPr>
          <p:cNvSpPr txBox="1">
            <a:spLocks/>
          </p:cNvSpPr>
          <p:nvPr/>
        </p:nvSpPr>
        <p:spPr bwMode="auto">
          <a:xfrm>
            <a:off x="633488" y="260648"/>
            <a:ext cx="8712000" cy="11520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dirty="0">
                <a:solidFill>
                  <a:schemeClr val="bg1"/>
                </a:solidFill>
              </a:rPr>
              <a:t>Data for the EIA:</a:t>
            </a:r>
          </a:p>
          <a:p>
            <a:r>
              <a:rPr lang="en-US" sz="2800" kern="0" dirty="0">
                <a:solidFill>
                  <a:schemeClr val="bg1"/>
                </a:solidFill>
              </a:rPr>
              <a:t>Potential impact surveys created by experts </a:t>
            </a:r>
          </a:p>
        </p:txBody>
      </p:sp>
      <p:pic>
        <p:nvPicPr>
          <p:cNvPr id="4" name="Picture 3">
            <a:extLst>
              <a:ext uri="{FF2B5EF4-FFF2-40B4-BE49-F238E27FC236}">
                <a16:creationId xmlns:a16="http://schemas.microsoft.com/office/drawing/2014/main" id="{58D73A7F-5E24-D0AF-CBC4-1BED400BB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83" y="6295422"/>
            <a:ext cx="4123809" cy="466667"/>
          </a:xfrm>
          <a:prstGeom prst="rect">
            <a:avLst/>
          </a:prstGeom>
        </p:spPr>
      </p:pic>
      <p:sp>
        <p:nvSpPr>
          <p:cNvPr id="5" name="Slide Number Placeholder 4">
            <a:extLst>
              <a:ext uri="{FF2B5EF4-FFF2-40B4-BE49-F238E27FC236}">
                <a16:creationId xmlns:a16="http://schemas.microsoft.com/office/drawing/2014/main" id="{05E12B8A-438F-5CDE-10D5-5AA81390CF11}"/>
              </a:ext>
            </a:extLst>
          </p:cNvPr>
          <p:cNvSpPr>
            <a:spLocks noGrp="1"/>
          </p:cNvSpPr>
          <p:nvPr>
            <p:ph type="sldNum" sz="quarter" idx="12"/>
          </p:nvPr>
        </p:nvSpPr>
        <p:spPr/>
        <p:txBody>
          <a:bodyPr/>
          <a:lstStyle/>
          <a:p>
            <a:fld id="{174636F3-0193-4740-9AF0-3E42F7D907D1}" type="slidenum">
              <a:rPr lang="en-GB" smtClean="0"/>
              <a:t>7</a:t>
            </a:fld>
            <a:endParaRPr lang="en-GB"/>
          </a:p>
        </p:txBody>
      </p:sp>
    </p:spTree>
    <p:extLst>
      <p:ext uri="{BB962C8B-B14F-4D97-AF65-F5344CB8AC3E}">
        <p14:creationId xmlns:p14="http://schemas.microsoft.com/office/powerpoint/2010/main" val="40587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92D98-0E0D-9960-2A9A-7FB054726F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9D2AC-DAF1-0DF1-C4D1-681F3C2410C8}"/>
              </a:ext>
            </a:extLst>
          </p:cNvPr>
          <p:cNvSpPr>
            <a:spLocks noGrp="1"/>
          </p:cNvSpPr>
          <p:nvPr>
            <p:ph sz="half" idx="1"/>
          </p:nvPr>
        </p:nvSpPr>
        <p:spPr>
          <a:xfrm>
            <a:off x="633488" y="1577130"/>
            <a:ext cx="8712000" cy="4473779"/>
          </a:xfrm>
        </p:spPr>
        <p:txBody>
          <a:bodyPr>
            <a:noAutofit/>
          </a:bodyPr>
          <a:lstStyle/>
          <a:p>
            <a:pPr marL="171450" indent="-171450"/>
            <a:r>
              <a:rPr lang="en-GB" sz="1800" dirty="0"/>
              <a:t>Protected land animal surveys and habitat quality - Bats</a:t>
            </a:r>
          </a:p>
          <a:p>
            <a:pPr lvl="1"/>
            <a:r>
              <a:rPr lang="en-GB" sz="1200" dirty="0"/>
              <a:t>Quarrying activities can significantly impact bat populations through habitat loss, disturbance by activities and noise, and changes in prey availability. While quarries can also offer valuable foraging and roosting opportunities, particularly on quarry benches, the potential for disturbance, dust and habitat fragmentation requires careful consideration.</a:t>
            </a:r>
            <a:endParaRPr lang="en-GB" sz="1500" dirty="0"/>
          </a:p>
          <a:p>
            <a:pPr lvl="1"/>
            <a:r>
              <a:rPr lang="en-GB" sz="1200" dirty="0"/>
              <a:t>The Cowling forest and surrounding farmland has evidence of three types of bat: Pipistrelle, Brown Long-eared, Bechstein and Noctule bats. All bats are protected species and Bechstein bat is nationally important. There is no evidence of bat colonies within the quarry workings, but they do use the area for hunting.</a:t>
            </a:r>
          </a:p>
          <a:p>
            <a:r>
              <a:rPr lang="en-GB" sz="1800" dirty="0"/>
              <a:t>Protected plant surveys and habitat quality - orchids </a:t>
            </a:r>
          </a:p>
          <a:p>
            <a:pPr lvl="1"/>
            <a:r>
              <a:rPr lang="en-GB" sz="1200" dirty="0">
                <a:solidFill>
                  <a:srgbClr val="001D35"/>
                </a:solidFill>
              </a:rPr>
              <a:t>Quarries and spoil tips often provide a unique habitat that is rich in minerals and nutrients suitable for orchids. Dust, noise and other disturbances are unlikely to cause damage provided the quarrying activities do not take place on the greenbelt hillsides.</a:t>
            </a:r>
            <a:endParaRPr lang="en-GB" sz="2200" dirty="0">
              <a:solidFill>
                <a:srgbClr val="001D35"/>
              </a:solidFill>
            </a:endParaRPr>
          </a:p>
          <a:p>
            <a:pPr lvl="1"/>
            <a:r>
              <a:rPr lang="en-GB" sz="1200" dirty="0"/>
              <a:t>Greenbelt hillsides adjacent to the quarry site, outside the quarry site, have nationally important Lady Orchids thriving on the limestone soil.</a:t>
            </a:r>
          </a:p>
          <a:p>
            <a:r>
              <a:rPr lang="en-GB" sz="1800" dirty="0"/>
              <a:t>Protected water animal surveys and habitat quality – water voles</a:t>
            </a:r>
          </a:p>
          <a:p>
            <a:pPr lvl="1"/>
            <a:r>
              <a:rPr lang="en-GB" sz="1200" dirty="0"/>
              <a:t>Clean water, stable water levels, and dense vegetation on the riverbanks is essential for the success of water vole. Quarrying activities can potentially release significant dust and fine-grained material into water courses creating cloudy water. Changes to the stability of the river level can be impacted by alterations in the water table caused by quarrying. Water vole can withstand episodic poor water conditions, but prolonged changes would significantly affect their success.</a:t>
            </a:r>
            <a:endParaRPr lang="en-GB" sz="1600" dirty="0"/>
          </a:p>
          <a:p>
            <a:pPr lvl="1"/>
            <a:r>
              <a:rPr lang="en-GB" sz="1200" dirty="0"/>
              <a:t>Water vole are found in the upland chalk river Bear Brook which runs outside the quarry site but within the 5km buffer zone  around the quarry. Water vole are an endangered species. They have suffered a population loss of 94% over the last 100 years due to habitat loss, water pollution and predation.</a:t>
            </a:r>
          </a:p>
          <a:p>
            <a:pPr lvl="1"/>
            <a:endParaRPr lang="en-GB" sz="1400" dirty="0"/>
          </a:p>
          <a:p>
            <a:endParaRPr lang="en-GB" sz="1400" dirty="0"/>
          </a:p>
        </p:txBody>
      </p:sp>
      <p:sp>
        <p:nvSpPr>
          <p:cNvPr id="2" name="Title 1">
            <a:extLst>
              <a:ext uri="{FF2B5EF4-FFF2-40B4-BE49-F238E27FC236}">
                <a16:creationId xmlns:a16="http://schemas.microsoft.com/office/drawing/2014/main" id="{EEC1AA47-8829-100A-9534-7573FD07C065}"/>
              </a:ext>
            </a:extLst>
          </p:cNvPr>
          <p:cNvSpPr txBox="1">
            <a:spLocks/>
          </p:cNvSpPr>
          <p:nvPr/>
        </p:nvSpPr>
        <p:spPr bwMode="auto">
          <a:xfrm>
            <a:off x="633488" y="260648"/>
            <a:ext cx="8712000" cy="11520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dirty="0">
                <a:solidFill>
                  <a:schemeClr val="bg1"/>
                </a:solidFill>
              </a:rPr>
              <a:t>Ecology and Biodiversity Summary </a:t>
            </a:r>
          </a:p>
        </p:txBody>
      </p:sp>
      <p:pic>
        <p:nvPicPr>
          <p:cNvPr id="4" name="Picture 3">
            <a:extLst>
              <a:ext uri="{FF2B5EF4-FFF2-40B4-BE49-F238E27FC236}">
                <a16:creationId xmlns:a16="http://schemas.microsoft.com/office/drawing/2014/main" id="{AB758587-E884-CDF5-92DA-6589468F2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83" y="6295422"/>
            <a:ext cx="4123809" cy="466667"/>
          </a:xfrm>
          <a:prstGeom prst="rect">
            <a:avLst/>
          </a:prstGeom>
        </p:spPr>
      </p:pic>
      <p:sp>
        <p:nvSpPr>
          <p:cNvPr id="5" name="Slide Number Placeholder 4">
            <a:extLst>
              <a:ext uri="{FF2B5EF4-FFF2-40B4-BE49-F238E27FC236}">
                <a16:creationId xmlns:a16="http://schemas.microsoft.com/office/drawing/2014/main" id="{EC34056B-AD08-8323-BBC9-E8CBE74BB2FB}"/>
              </a:ext>
            </a:extLst>
          </p:cNvPr>
          <p:cNvSpPr>
            <a:spLocks noGrp="1"/>
          </p:cNvSpPr>
          <p:nvPr>
            <p:ph type="sldNum" sz="quarter" idx="12"/>
          </p:nvPr>
        </p:nvSpPr>
        <p:spPr/>
        <p:txBody>
          <a:bodyPr/>
          <a:lstStyle/>
          <a:p>
            <a:fld id="{174636F3-0193-4740-9AF0-3E42F7D907D1}" type="slidenum">
              <a:rPr lang="en-GB" smtClean="0"/>
              <a:t>8</a:t>
            </a:fld>
            <a:endParaRPr lang="en-GB"/>
          </a:p>
        </p:txBody>
      </p:sp>
    </p:spTree>
    <p:extLst>
      <p:ext uri="{BB962C8B-B14F-4D97-AF65-F5344CB8AC3E}">
        <p14:creationId xmlns:p14="http://schemas.microsoft.com/office/powerpoint/2010/main" val="349751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32B8B-5E23-0450-E435-02263A479D8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CD6E92-E656-6D01-35BA-FC7AED090EED}"/>
              </a:ext>
            </a:extLst>
          </p:cNvPr>
          <p:cNvSpPr>
            <a:spLocks noGrp="1"/>
          </p:cNvSpPr>
          <p:nvPr>
            <p:ph sz="half" idx="1"/>
          </p:nvPr>
        </p:nvSpPr>
        <p:spPr>
          <a:xfrm>
            <a:off x="633487" y="1537252"/>
            <a:ext cx="8712000" cy="4638261"/>
          </a:xfrm>
        </p:spPr>
        <p:txBody>
          <a:bodyPr>
            <a:noAutofit/>
          </a:bodyPr>
          <a:lstStyle/>
          <a:p>
            <a:r>
              <a:rPr lang="en-GB" sz="1800" dirty="0"/>
              <a:t>Air quality and human health</a:t>
            </a:r>
          </a:p>
          <a:p>
            <a:pPr lvl="1"/>
            <a:r>
              <a:rPr lang="en-GB" sz="1200" dirty="0"/>
              <a:t>Quarrying operations generate significant dust, particularly during blasting, excavation, crushing and loading/transportation. </a:t>
            </a:r>
            <a:r>
              <a:rPr lang="en-GB" sz="1200" dirty="0">
                <a:solidFill>
                  <a:srgbClr val="001D35"/>
                </a:solidFill>
              </a:rPr>
              <a:t>Limestone is a relatively low dust emission rock to process but still produces airborne material.</a:t>
            </a:r>
          </a:p>
          <a:p>
            <a:pPr lvl="1"/>
            <a:r>
              <a:rPr lang="en-GB" sz="1200" dirty="0">
                <a:solidFill>
                  <a:srgbClr val="001D35"/>
                </a:solidFill>
              </a:rPr>
              <a:t>Quarry dust can lead to respiratory problems like silicosis (a chronic lung disease), bronchitis, asthma, cardiovascular disease and cancer. Quarry workers are protected by appropriate Personal Protective Equipment, but dust will be transported by air movement, so impacts outside the quarry must be considered. </a:t>
            </a:r>
          </a:p>
          <a:p>
            <a:pPr lvl="1"/>
            <a:r>
              <a:rPr lang="en-GB" sz="1200" dirty="0">
                <a:solidFill>
                  <a:srgbClr val="001D35"/>
                </a:solidFill>
              </a:rPr>
              <a:t>Amounts of dust produced depend on the blasting conditions and heterogeneity in the rock. </a:t>
            </a:r>
            <a:r>
              <a:rPr lang="en-GB" sz="1200" b="0" i="0" dirty="0">
                <a:solidFill>
                  <a:srgbClr val="001D35"/>
                </a:solidFill>
                <a:effectLst/>
              </a:rPr>
              <a:t>Approximate dust produced:</a:t>
            </a:r>
          </a:p>
          <a:p>
            <a:pPr lvl="1"/>
            <a:endParaRPr lang="en-GB" sz="1200" dirty="0">
              <a:solidFill>
                <a:srgbClr val="001D35"/>
              </a:solidFill>
            </a:endParaRPr>
          </a:p>
          <a:p>
            <a:pPr lvl="1"/>
            <a:endParaRPr lang="en-GB" sz="1200" dirty="0"/>
          </a:p>
          <a:p>
            <a:pPr lvl="1"/>
            <a:endParaRPr lang="en-GB" sz="1200" dirty="0"/>
          </a:p>
          <a:p>
            <a:pPr lvl="1"/>
            <a:endParaRPr lang="en-GB" sz="1200" dirty="0"/>
          </a:p>
          <a:p>
            <a:pPr lvl="1"/>
            <a:endParaRPr lang="en-GB" sz="1200" dirty="0"/>
          </a:p>
          <a:p>
            <a:pPr lvl="1"/>
            <a:endParaRPr lang="en-GB" sz="1200" dirty="0"/>
          </a:p>
          <a:p>
            <a:pPr marL="914400" lvl="2" indent="0">
              <a:buNone/>
            </a:pPr>
            <a:endParaRPr lang="en-GB" sz="1200" dirty="0">
              <a:solidFill>
                <a:srgbClr val="001D35"/>
              </a:solidFill>
            </a:endParaRPr>
          </a:p>
          <a:p>
            <a:pPr lvl="2"/>
            <a:endParaRPr lang="en-GB" sz="1200" dirty="0">
              <a:solidFill>
                <a:srgbClr val="001D35"/>
              </a:solidFill>
            </a:endParaRPr>
          </a:p>
          <a:p>
            <a:pPr lvl="2"/>
            <a:endParaRPr lang="en-GB" sz="1200" dirty="0">
              <a:solidFill>
                <a:srgbClr val="001D35"/>
              </a:solidFill>
            </a:endParaRPr>
          </a:p>
          <a:p>
            <a:pPr lvl="2"/>
            <a:endParaRPr lang="en-GB" sz="1200" dirty="0">
              <a:solidFill>
                <a:srgbClr val="001D35"/>
              </a:solidFill>
            </a:endParaRPr>
          </a:p>
          <a:p>
            <a:pPr lvl="2"/>
            <a:endParaRPr lang="en-GB" sz="1200" dirty="0">
              <a:solidFill>
                <a:srgbClr val="001D35"/>
              </a:solidFill>
            </a:endParaRPr>
          </a:p>
          <a:p>
            <a:endParaRPr lang="en-GB" sz="100" dirty="0"/>
          </a:p>
          <a:p>
            <a:pPr lvl="1"/>
            <a:endParaRPr lang="en-GB" sz="1200" dirty="0"/>
          </a:p>
          <a:p>
            <a:endParaRPr lang="en-GB" sz="1200" dirty="0"/>
          </a:p>
        </p:txBody>
      </p:sp>
      <p:sp>
        <p:nvSpPr>
          <p:cNvPr id="2" name="Title 1">
            <a:extLst>
              <a:ext uri="{FF2B5EF4-FFF2-40B4-BE49-F238E27FC236}">
                <a16:creationId xmlns:a16="http://schemas.microsoft.com/office/drawing/2014/main" id="{7760F1DA-B399-35DA-95CA-57060983317F}"/>
              </a:ext>
            </a:extLst>
          </p:cNvPr>
          <p:cNvSpPr txBox="1">
            <a:spLocks/>
          </p:cNvSpPr>
          <p:nvPr/>
        </p:nvSpPr>
        <p:spPr bwMode="auto">
          <a:xfrm>
            <a:off x="633488" y="260648"/>
            <a:ext cx="8712000" cy="1152000"/>
          </a:xfrm>
          <a:prstGeom prst="rect">
            <a:avLst/>
          </a:prstGeom>
          <a:solidFill>
            <a:srgbClr val="0070C0"/>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dirty="0">
                <a:solidFill>
                  <a:schemeClr val="bg1"/>
                </a:solidFill>
              </a:rPr>
              <a:t>Air and Water Summary </a:t>
            </a:r>
          </a:p>
        </p:txBody>
      </p:sp>
      <p:sp>
        <p:nvSpPr>
          <p:cNvPr id="13" name="Slide Number Placeholder 12">
            <a:extLst>
              <a:ext uri="{FF2B5EF4-FFF2-40B4-BE49-F238E27FC236}">
                <a16:creationId xmlns:a16="http://schemas.microsoft.com/office/drawing/2014/main" id="{0DDC37DA-D192-D319-0A2C-B2D38B60E523}"/>
              </a:ext>
            </a:extLst>
          </p:cNvPr>
          <p:cNvSpPr>
            <a:spLocks noGrp="1"/>
          </p:cNvSpPr>
          <p:nvPr>
            <p:ph type="sldNum" sz="quarter" idx="12"/>
          </p:nvPr>
        </p:nvSpPr>
        <p:spPr/>
        <p:txBody>
          <a:bodyPr/>
          <a:lstStyle/>
          <a:p>
            <a:fld id="{174636F3-0193-4740-9AF0-3E42F7D907D1}" type="slidenum">
              <a:rPr lang="en-GB" smtClean="0"/>
              <a:t>9</a:t>
            </a:fld>
            <a:endParaRPr lang="en-GB"/>
          </a:p>
        </p:txBody>
      </p:sp>
      <p:graphicFrame>
        <p:nvGraphicFramePr>
          <p:cNvPr id="14" name="Table 13">
            <a:extLst>
              <a:ext uri="{FF2B5EF4-FFF2-40B4-BE49-F238E27FC236}">
                <a16:creationId xmlns:a16="http://schemas.microsoft.com/office/drawing/2014/main" id="{974DFECA-E538-9016-E990-5BF494E6EADD}"/>
              </a:ext>
            </a:extLst>
          </p:cNvPr>
          <p:cNvGraphicFramePr>
            <a:graphicFrameLocks noGrp="1"/>
          </p:cNvGraphicFramePr>
          <p:nvPr>
            <p:extLst>
              <p:ext uri="{D42A27DB-BD31-4B8C-83A1-F6EECF244321}">
                <p14:modId xmlns:p14="http://schemas.microsoft.com/office/powerpoint/2010/main" val="927668027"/>
              </p:ext>
            </p:extLst>
          </p:nvPr>
        </p:nvGraphicFramePr>
        <p:xfrm>
          <a:off x="1449190" y="4594927"/>
          <a:ext cx="6883199" cy="1828800"/>
        </p:xfrm>
        <a:graphic>
          <a:graphicData uri="http://schemas.openxmlformats.org/drawingml/2006/table">
            <a:tbl>
              <a:tblPr firstRow="1" bandRow="1">
                <a:tableStyleId>{00A15C55-8517-42AA-B614-E9B94910E393}</a:tableStyleId>
              </a:tblPr>
              <a:tblGrid>
                <a:gridCol w="3238313">
                  <a:extLst>
                    <a:ext uri="{9D8B030D-6E8A-4147-A177-3AD203B41FA5}">
                      <a16:colId xmlns:a16="http://schemas.microsoft.com/office/drawing/2014/main" val="2580606389"/>
                    </a:ext>
                  </a:extLst>
                </a:gridCol>
                <a:gridCol w="3644886">
                  <a:extLst>
                    <a:ext uri="{9D8B030D-6E8A-4147-A177-3AD203B41FA5}">
                      <a16:colId xmlns:a16="http://schemas.microsoft.com/office/drawing/2014/main" val="2710071210"/>
                    </a:ext>
                  </a:extLst>
                </a:gridCol>
              </a:tblGrid>
              <a:tr h="370840">
                <a:tc>
                  <a:txBody>
                    <a:bodyPr/>
                    <a:lstStyle/>
                    <a:p>
                      <a:r>
                        <a:rPr lang="en-GB" sz="1200" dirty="0">
                          <a:solidFill>
                            <a:schemeClr val="tx1"/>
                          </a:solidFill>
                        </a:rPr>
                        <a:t>Dust particulate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Transport distance during average wind conditions 10km/hour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1854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Nuisance dust - Visible dust, over 10 microns.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 Remains suspended for up to 30 mins.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Few hundred meters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8386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PM10 (&lt;10 microns), particulate matter.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Remains suspended for up to 1.5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Up to 1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54339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PM2.5 (&lt;2.5 microns) fine particle fraction.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Remains suspended for several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a:solidFill>
                            <a:schemeClr val="tx1"/>
                          </a:solidFill>
                        </a:rPr>
                        <a:t>Up to tens of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1925070"/>
                  </a:ext>
                </a:extLst>
              </a:tr>
            </a:tbl>
          </a:graphicData>
        </a:graphic>
      </p:graphicFrame>
      <p:pic>
        <p:nvPicPr>
          <p:cNvPr id="6" name="Picture 5">
            <a:extLst>
              <a:ext uri="{FF2B5EF4-FFF2-40B4-BE49-F238E27FC236}">
                <a16:creationId xmlns:a16="http://schemas.microsoft.com/office/drawing/2014/main" id="{1C287117-5114-C6A7-5CDF-9EABD2401AF3}"/>
              </a:ext>
            </a:extLst>
          </p:cNvPr>
          <p:cNvPicPr>
            <a:picLocks noChangeAspect="1"/>
          </p:cNvPicPr>
          <p:nvPr/>
        </p:nvPicPr>
        <p:blipFill>
          <a:blip r:embed="rId3"/>
          <a:stretch>
            <a:fillRect/>
          </a:stretch>
        </p:blipFill>
        <p:spPr>
          <a:xfrm>
            <a:off x="1449190" y="3240732"/>
            <a:ext cx="3009900" cy="1289050"/>
          </a:xfrm>
          <a:prstGeom prst="rect">
            <a:avLst/>
          </a:prstGeom>
        </p:spPr>
      </p:pic>
    </p:spTree>
    <p:extLst>
      <p:ext uri="{BB962C8B-B14F-4D97-AF65-F5344CB8AC3E}">
        <p14:creationId xmlns:p14="http://schemas.microsoft.com/office/powerpoint/2010/main" val="8538369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2290</Words>
  <Application>Microsoft Office PowerPoint</Application>
  <PresentationFormat>A4 Paper (210x297 mm)</PresentationFormat>
  <Paragraphs>217</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Google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Rushworth, Elisabeth</dc:creator>
  <cp:lastModifiedBy>Maggie Williams</cp:lastModifiedBy>
  <cp:revision>355</cp:revision>
  <dcterms:created xsi:type="dcterms:W3CDTF">2025-05-22T09:15:35Z</dcterms:created>
  <dcterms:modified xsi:type="dcterms:W3CDTF">2025-10-31T11:15:59Z</dcterms:modified>
</cp:coreProperties>
</file>