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85" r:id="rId3"/>
    <p:sldId id="500" r:id="rId4"/>
    <p:sldId id="482" r:id="rId5"/>
    <p:sldId id="299" r:id="rId6"/>
    <p:sldId id="483" r:id="rId7"/>
    <p:sldId id="47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95D089-D406-E44A-A85B-DC0F21A16BFC}" name="Rushworth, Elisabeth" initials="ER" userId="S::lisrush@liverpool.ac.uk::756440c2-3d9e-4774-b2d2-16abb0028b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9204"/>
    <a:srgbClr val="56E0D9"/>
    <a:srgbClr val="BEE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571" autoAdjust="0"/>
  </p:normalViewPr>
  <p:slideViewPr>
    <p:cSldViewPr snapToGrid="0">
      <p:cViewPr varScale="1">
        <p:scale>
          <a:sx n="78" d="100"/>
          <a:sy n="78" d="100"/>
        </p:scale>
        <p:origin x="1836" y="8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72562-519E-4E45-BAB4-DDF9FC5C2607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F84A5-5C2B-4862-AB7D-D6F6A2046A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40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Welcome - have handouts </a:t>
            </a:r>
          </a:p>
          <a:p>
            <a:r>
              <a:rPr lang="en-GB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aims of this session are to outline:</a:t>
            </a:r>
          </a:p>
          <a:p>
            <a:pPr lvl="1"/>
            <a:r>
              <a:rPr lang="en-GB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importance of sand as a construction material </a:t>
            </a:r>
          </a:p>
          <a:p>
            <a:pPr lvl="1"/>
            <a:r>
              <a:rPr lang="en-GB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need to control the environmental impacts of aggregate extraction </a:t>
            </a:r>
          </a:p>
          <a:p>
            <a:pPr lvl="1"/>
            <a:r>
              <a:rPr lang="en-GB" sz="18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look at the sustainability issues associated with extracting aggregates</a:t>
            </a:r>
          </a:p>
          <a:p>
            <a:pPr lvl="1"/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provide physical resources for schools/colleges to help students identify grain types, shapes etc.</a:t>
            </a:r>
          </a:p>
          <a:p>
            <a:r>
              <a:rPr lang="en-GB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Electronic copies of the resources that we provide will be made available on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GeoHubLiverpool</a:t>
            </a:r>
            <a:r>
              <a:rPr lang="en-GB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after the conference.</a:t>
            </a:r>
          </a:p>
          <a:p>
            <a:pPr lvl="0"/>
            <a:endParaRPr lang="en-GB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F84A5-5C2B-4862-AB7D-D6F6A2046AA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45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100" u="non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2DBF0-177B-4F3E-B04A-6EC3B2D0C6AF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2DBF0-177B-4F3E-B04A-6EC3B2D0C6A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163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2DBF0-177B-4F3E-B04A-6EC3B2D0C6A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335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pencil, colours, </a:t>
            </a:r>
          </a:p>
          <a:p>
            <a:r>
              <a:rPr lang="en-GB" dirty="0"/>
              <a:t>It is a systematic drawing that capture:</a:t>
            </a:r>
          </a:p>
          <a:p>
            <a:r>
              <a:rPr lang="en-GB" dirty="0"/>
              <a:t>Scale drawing</a:t>
            </a:r>
          </a:p>
          <a:p>
            <a:r>
              <a:rPr lang="en-GB" dirty="0"/>
              <a:t>Outlines of grains</a:t>
            </a:r>
          </a:p>
          <a:p>
            <a:endParaRPr lang="en-GB" dirty="0"/>
          </a:p>
          <a:p>
            <a:r>
              <a:rPr lang="en-GB" dirty="0"/>
              <a:t>Should be fully able to describe the sample and answer the questions from the drawing.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F84A5-5C2B-4862-AB7D-D6F6A2046AA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489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2DBF0-177B-4F3E-B04A-6EC3B2D0C6A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154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2DBF0-177B-4F3E-B04A-6EC3B2D0C6A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332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D3DD3-C28F-4DB7-92E6-88B9A2310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D4C40-6192-4400-9AFB-2E75CF420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A5A6C-9DE0-4843-A920-0080617E3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5474-B60F-4642-8D51-7DACF98654E3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B339-003B-481D-8C19-6A848D769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37221-0E54-4FB5-9829-C7868F3A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F58B-9E7E-4006-BC14-EBCA044402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114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DFAE8-D15E-4F86-B35E-8DA5A376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8ECB70-36EF-4699-9B75-A6C13D257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EFD4B-D64A-4FBD-A565-E105E2C8A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5474-B60F-4642-8D51-7DACF98654E3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AA8D3-B589-4CA2-A459-91E9DE6F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816B9-D509-4643-BD0C-2F19DD9A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F58B-9E7E-4006-BC14-EBCA044402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842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58668F-39E5-4D7B-9E2E-B2C206FDB0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1C817-21AA-42CE-91B1-899E513F0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0E71F-D3DA-4733-A623-A8A0DCA0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5474-B60F-4642-8D51-7DACF98654E3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5F5F6-FEDA-453F-91D7-02EDC4D69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D85F3-4021-454E-9B4B-FA2A4F9CF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F58B-9E7E-4006-BC14-EBCA044402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66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FF641-FC0C-457A-8ADB-F196BCF3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509E8-192E-41EF-A413-0DBEB9A11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41F49-72BA-4D03-9D23-A8866E61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5474-B60F-4642-8D51-7DACF98654E3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121A5-BBD9-4047-8D09-381BB5FEF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25A64-6C1D-4119-A5E1-6E045E33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F58B-9E7E-4006-BC14-EBCA044402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56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71513-66E2-4DEB-9A48-3112F8F97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55327-4420-47A8-AB8E-574666841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9F8FA-97A2-4A49-8179-B297F0DE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5474-B60F-4642-8D51-7DACF98654E3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E665F-2AED-4F8C-8A2F-6640EAF5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2AA92-1B41-41D7-BB8D-37616B5C9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F58B-9E7E-4006-BC14-EBCA044402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56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E94C1-1AA0-4BB9-8436-BACC24AB1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FBD9A-5E53-48EF-B8AF-B720B12B6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EEEEB-D27F-4AF0-B69F-0015D089F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936C51-2B3C-495E-AE83-E6B4F497A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5474-B60F-4642-8D51-7DACF98654E3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72F05A-A797-49C7-836D-A8F268A75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62A90-5C72-4170-BEDF-2975B94BF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F58B-9E7E-4006-BC14-EBCA044402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0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B84F-7EBD-49CA-83FA-5ED98A55D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31146-59E2-4049-ADE0-88D67C8CD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2331F-5BF2-45C8-BA39-4D1E47980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AB7F5C-5983-46C9-9582-43C5286E56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CB172A-FAD5-41C3-8229-7C212E00A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FF0E0-C58B-433D-B395-F52BFF77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5474-B60F-4642-8D51-7DACF98654E3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12FE75-4778-452F-94A4-6BC5C0FA1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5EE42A-3A4E-466F-ACB8-3E1B0A74D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F58B-9E7E-4006-BC14-EBCA044402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524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31C1C-A041-45A9-A821-C58443C6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83C54D-1EB5-4314-84DE-F79C651A9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5474-B60F-4642-8D51-7DACF98654E3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2D61B-9816-41E8-874C-16521E588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40F09-F8BA-415F-BCAA-5E40C966E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F58B-9E7E-4006-BC14-EBCA044402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2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66B9F-0674-4E4C-AF34-F7BE21E75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5474-B60F-4642-8D51-7DACF98654E3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44B590-493E-45D3-9AAE-DAE6A12E7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93161-BB94-4658-8D59-BA556D21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F58B-9E7E-4006-BC14-EBCA044402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88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07AA1-1C5F-494D-82C7-3C2052556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583EE-F979-42CD-8762-16C4C9313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70321-04FD-4148-8171-4B7BC9723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1C574-8AB6-4DFC-8531-AF85C7C2F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5474-B60F-4642-8D51-7DACF98654E3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EC154-5C64-455E-A079-6261517C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61CEB-93A2-46FA-B40F-03665106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F58B-9E7E-4006-BC14-EBCA044402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328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F5E0A-E05F-44B4-9090-BBE5B928A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5FECFF-D899-486E-AF2F-83313C8703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358DF-CEC1-4486-A223-D69751C74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3A1E9-BC8B-4510-AF3C-1A3E1391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B5474-B60F-4642-8D51-7DACF98654E3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E339D-78BF-4859-BEE8-8544627DB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E2553-0410-45E5-8A67-45FA1A7AD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F58B-9E7E-4006-BC14-EBCA044402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98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F21810-C81B-4EEB-B74F-3F2FA4D6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3615-1754-4F44-8F4E-42BD91AEB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0A87F-EFB4-4897-B251-792D6C042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B5474-B60F-4642-8D51-7DACF98654E3}" type="datetimeFigureOut">
              <a:rPr lang="en-GB" smtClean="0"/>
              <a:t>26/10/2025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BC5CE-571F-4056-9BAD-764F0CF75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C7835-4F65-40A6-BCFB-D9E5AB102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5F58B-9E7E-4006-BC14-EBCA044402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478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171E-B397-4514-9982-64CBD198F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312" y="1414623"/>
            <a:ext cx="11001375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Analysis of sand using microscopy</a:t>
            </a:r>
            <a:r>
              <a:rPr lang="en-GB" dirty="0"/>
              <a:t> 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1A589-0F01-4E27-8D9B-09B65D462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6335"/>
            <a:ext cx="9144000" cy="1655762"/>
          </a:xfrm>
        </p:spPr>
        <p:txBody>
          <a:bodyPr>
            <a:normAutofit/>
          </a:bodyPr>
          <a:lstStyle/>
          <a:p>
            <a:r>
              <a:rPr lang="en-GB" sz="2000" dirty="0"/>
              <a:t>Dr Lis Rushworth</a:t>
            </a:r>
          </a:p>
          <a:p>
            <a:r>
              <a:rPr lang="en-GB" sz="2000" dirty="0"/>
              <a:t>Dr Maggie Williams</a:t>
            </a:r>
          </a:p>
          <a:p>
            <a:r>
              <a:rPr lang="en-GB" sz="2000" dirty="0"/>
              <a:t>Mr Peter Williams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3E26D-210C-4A6B-AE67-7F933648E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5" y="5553385"/>
            <a:ext cx="9076690" cy="10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9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5297B0-F362-4336-AF00-321E8B2B1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34" y="486340"/>
            <a:ext cx="3810224" cy="58853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A65C78-A4D1-472F-9531-CD980F629A68}"/>
              </a:ext>
            </a:extLst>
          </p:cNvPr>
          <p:cNvSpPr>
            <a:spLocks noChangeAspect="1"/>
          </p:cNvSpPr>
          <p:nvPr/>
        </p:nvSpPr>
        <p:spPr>
          <a:xfrm>
            <a:off x="456151" y="2836908"/>
            <a:ext cx="3920468" cy="13587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0590" y="357351"/>
            <a:ext cx="8441409" cy="651835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+mn-lt"/>
              </a:rPr>
              <a:t>Identification of grain size</a:t>
            </a:r>
            <a:endParaRPr lang="en-GB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889CB5-1109-4141-9645-F2857F91B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73" y="1230513"/>
            <a:ext cx="3953497" cy="2965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36DF93-AC15-93A2-3121-2BBE5875AA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570" y="3142895"/>
            <a:ext cx="3406394" cy="32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26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57647" y="312894"/>
            <a:ext cx="11671428" cy="659052"/>
          </a:xfrm>
        </p:spPr>
        <p:txBody>
          <a:bodyPr>
            <a:noAutofit/>
          </a:bodyPr>
          <a:lstStyle/>
          <a:p>
            <a:pPr algn="l"/>
            <a:r>
              <a:rPr lang="en-GB" sz="3600" dirty="0">
                <a:latin typeface="+mn-lt"/>
              </a:rPr>
              <a:t>Identification of minerals in sands </a:t>
            </a:r>
            <a:r>
              <a:rPr lang="en-GB" sz="2800" dirty="0">
                <a:latin typeface="+mn-lt"/>
              </a:rPr>
              <a:t>(colour/lustre/transparency)</a:t>
            </a:r>
            <a:endParaRPr lang="en-GB" sz="36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8D83A-D7EF-4B13-A4D9-8DAC63E4E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1" y="1138134"/>
            <a:ext cx="3840000" cy="28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BB5C50-1B15-43CF-B2D7-482F92CC4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361" y="1138134"/>
            <a:ext cx="3840000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11221F-3DF9-4F73-9D6E-062B46468B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01" y="1138134"/>
            <a:ext cx="3840000" cy="288000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CFEA3F0-70F9-4327-B34E-53AE15F78B37}"/>
              </a:ext>
            </a:extLst>
          </p:cNvPr>
          <p:cNvSpPr txBox="1">
            <a:spLocks/>
          </p:cNvSpPr>
          <p:nvPr/>
        </p:nvSpPr>
        <p:spPr>
          <a:xfrm>
            <a:off x="164821" y="4259116"/>
            <a:ext cx="3664469" cy="208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/>
              <a:t>River sand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Quartz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000" dirty="0">
                <a:solidFill>
                  <a:srgbClr val="FC9204"/>
                </a:solidFill>
              </a:rPr>
              <a:t>Feldspar (White/opaque)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K-Feldspar (pink/opaque)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000" dirty="0"/>
              <a:t>Lithics/minerals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000" strike="sngStrike" dirty="0">
                <a:solidFill>
                  <a:schemeClr val="accent6">
                    <a:lumMod val="75000"/>
                  </a:schemeClr>
                </a:solidFill>
              </a:rPr>
              <a:t>Bioclasts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CBEB1EA-0D78-4252-8E03-794391A8543A}"/>
              </a:ext>
            </a:extLst>
          </p:cNvPr>
          <p:cNvSpPr txBox="1">
            <a:spLocks/>
          </p:cNvSpPr>
          <p:nvPr/>
        </p:nvSpPr>
        <p:spPr>
          <a:xfrm>
            <a:off x="4441749" y="4259116"/>
            <a:ext cx="3664469" cy="208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/>
              <a:t>Desert sand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Quartz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000" dirty="0">
                <a:solidFill>
                  <a:srgbClr val="FFC000"/>
                </a:solidFill>
              </a:rPr>
              <a:t>Feldspar (White/opaque)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K-Feldspar (pink/opaque)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000" strike="sngStrike" dirty="0"/>
              <a:t>Lithics/minerals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000" strike="sngStrike" dirty="0">
                <a:solidFill>
                  <a:schemeClr val="accent6">
                    <a:lumMod val="75000"/>
                  </a:schemeClr>
                </a:solidFill>
              </a:rPr>
              <a:t>Bioclasts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A3C1A22-41B6-4D37-A30F-E6C09396F7DC}"/>
              </a:ext>
            </a:extLst>
          </p:cNvPr>
          <p:cNvSpPr txBox="1">
            <a:spLocks/>
          </p:cNvSpPr>
          <p:nvPr/>
        </p:nvSpPr>
        <p:spPr>
          <a:xfrm>
            <a:off x="8718677" y="4259116"/>
            <a:ext cx="3664469" cy="2080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/>
              <a:t>Beach sand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000" dirty="0">
                <a:solidFill>
                  <a:srgbClr val="FF0000"/>
                </a:solidFill>
              </a:rPr>
              <a:t>Quartz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000" dirty="0">
                <a:solidFill>
                  <a:srgbClr val="FFC000"/>
                </a:solidFill>
              </a:rPr>
              <a:t>Feldspar (White/opaque)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K-Feldspar (pink/opaque)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000" dirty="0"/>
              <a:t>Lithics/minerals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Bioclasts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7BB382-A61F-4D9D-9EE6-303FD32FB2A5}"/>
              </a:ext>
            </a:extLst>
          </p:cNvPr>
          <p:cNvSpPr/>
          <p:nvPr/>
        </p:nvSpPr>
        <p:spPr>
          <a:xfrm>
            <a:off x="1729772" y="3444240"/>
            <a:ext cx="496111" cy="5891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D55DB27-4FD9-49FD-9DE1-33950A37B0A9}"/>
              </a:ext>
            </a:extLst>
          </p:cNvPr>
          <p:cNvSpPr/>
          <p:nvPr/>
        </p:nvSpPr>
        <p:spPr>
          <a:xfrm>
            <a:off x="129444" y="1448838"/>
            <a:ext cx="496111" cy="589134"/>
          </a:xfrm>
          <a:prstGeom prst="ellipse">
            <a:avLst/>
          </a:prstGeom>
          <a:noFill/>
          <a:ln w="28575">
            <a:solidFill>
              <a:srgbClr val="FC9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AAACC46-E85D-4435-ACE2-50ABD4A13FB0}"/>
              </a:ext>
            </a:extLst>
          </p:cNvPr>
          <p:cNvSpPr/>
          <p:nvPr/>
        </p:nvSpPr>
        <p:spPr>
          <a:xfrm rot="2700000">
            <a:off x="652908" y="2246211"/>
            <a:ext cx="1015468" cy="617306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930ED18-935F-428B-AE76-CD9925F5B9BC}"/>
              </a:ext>
            </a:extLst>
          </p:cNvPr>
          <p:cNvSpPr/>
          <p:nvPr/>
        </p:nvSpPr>
        <p:spPr>
          <a:xfrm>
            <a:off x="2602262" y="3040380"/>
            <a:ext cx="496111" cy="58913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B2CC755-7C2C-48F1-AC1D-DE7DFB63DDF2}"/>
              </a:ext>
            </a:extLst>
          </p:cNvPr>
          <p:cNvSpPr/>
          <p:nvPr/>
        </p:nvSpPr>
        <p:spPr>
          <a:xfrm>
            <a:off x="1750727" y="1165860"/>
            <a:ext cx="496111" cy="58913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82B6A98-E4AC-48DF-9412-0DFA5C5AA164}"/>
              </a:ext>
            </a:extLst>
          </p:cNvPr>
          <p:cNvSpPr/>
          <p:nvPr/>
        </p:nvSpPr>
        <p:spPr>
          <a:xfrm>
            <a:off x="4937048" y="2037972"/>
            <a:ext cx="402452" cy="4445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72F67E6-49D2-4A8C-829F-A5E6A783C824}"/>
              </a:ext>
            </a:extLst>
          </p:cNvPr>
          <p:cNvSpPr/>
          <p:nvPr/>
        </p:nvSpPr>
        <p:spPr>
          <a:xfrm>
            <a:off x="5272328" y="3112680"/>
            <a:ext cx="402452" cy="444534"/>
          </a:xfrm>
          <a:prstGeom prst="ellipse">
            <a:avLst/>
          </a:prstGeom>
          <a:noFill/>
          <a:ln w="28575">
            <a:solidFill>
              <a:srgbClr val="FC9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2814AFB-A249-48A5-8BAF-D7C8D1F2E491}"/>
              </a:ext>
            </a:extLst>
          </p:cNvPr>
          <p:cNvSpPr/>
          <p:nvPr/>
        </p:nvSpPr>
        <p:spPr>
          <a:xfrm>
            <a:off x="5642094" y="2724225"/>
            <a:ext cx="402452" cy="444534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1C7EB8-2D14-4FD3-9756-4E397116AEF4}"/>
              </a:ext>
            </a:extLst>
          </p:cNvPr>
          <p:cNvSpPr/>
          <p:nvPr/>
        </p:nvSpPr>
        <p:spPr>
          <a:xfrm>
            <a:off x="10034729" y="2059940"/>
            <a:ext cx="310691" cy="308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7F7C8A-C04E-4012-B795-5A5DB2558421}"/>
              </a:ext>
            </a:extLst>
          </p:cNvPr>
          <p:cNvSpPr/>
          <p:nvPr/>
        </p:nvSpPr>
        <p:spPr>
          <a:xfrm>
            <a:off x="9668969" y="3256280"/>
            <a:ext cx="237031" cy="254000"/>
          </a:xfrm>
          <a:prstGeom prst="ellipse">
            <a:avLst/>
          </a:prstGeom>
          <a:noFill/>
          <a:ln w="28575">
            <a:solidFill>
              <a:srgbClr val="FC9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7CB173F-013A-416B-97FE-C7F3D86FE5F9}"/>
              </a:ext>
            </a:extLst>
          </p:cNvPr>
          <p:cNvSpPr/>
          <p:nvPr/>
        </p:nvSpPr>
        <p:spPr>
          <a:xfrm>
            <a:off x="11159949" y="1669291"/>
            <a:ext cx="310691" cy="308300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4430DEA-CDAD-469C-8919-B28784D9BA34}"/>
              </a:ext>
            </a:extLst>
          </p:cNvPr>
          <p:cNvSpPr/>
          <p:nvPr/>
        </p:nvSpPr>
        <p:spPr>
          <a:xfrm>
            <a:off x="10923729" y="2106089"/>
            <a:ext cx="310691" cy="3083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360F3C5-EF23-4F80-AFCE-3E343AC1E6CB}"/>
              </a:ext>
            </a:extLst>
          </p:cNvPr>
          <p:cNvSpPr/>
          <p:nvPr/>
        </p:nvSpPr>
        <p:spPr>
          <a:xfrm>
            <a:off x="9389569" y="3557214"/>
            <a:ext cx="310691" cy="3083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24F053A-A206-44E6-A5AE-32E5753D9724}"/>
              </a:ext>
            </a:extLst>
          </p:cNvPr>
          <p:cNvSpPr/>
          <p:nvPr/>
        </p:nvSpPr>
        <p:spPr>
          <a:xfrm>
            <a:off x="9247249" y="2174205"/>
            <a:ext cx="540236" cy="550019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B4CEBB4-CB58-4CD2-932C-EB6DD72F0A42}"/>
              </a:ext>
            </a:extLst>
          </p:cNvPr>
          <p:cNvSpPr/>
          <p:nvPr/>
        </p:nvSpPr>
        <p:spPr>
          <a:xfrm>
            <a:off x="8839263" y="3248914"/>
            <a:ext cx="310691" cy="308300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27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57647" y="312894"/>
            <a:ext cx="11671428" cy="659052"/>
          </a:xfrm>
        </p:spPr>
        <p:txBody>
          <a:bodyPr>
            <a:noAutofit/>
          </a:bodyPr>
          <a:lstStyle/>
          <a:p>
            <a:pPr algn="l"/>
            <a:r>
              <a:rPr lang="en-GB" sz="3600" dirty="0">
                <a:latin typeface="+mn-lt"/>
              </a:rPr>
              <a:t>Identification of other characteristics </a:t>
            </a:r>
            <a:r>
              <a:rPr lang="en-GB" sz="2800" dirty="0">
                <a:latin typeface="+mn-lt"/>
              </a:rPr>
              <a:t>(Grain shape/surface texture)</a:t>
            </a:r>
            <a:r>
              <a:rPr lang="en-GB" sz="3600" dirty="0">
                <a:latin typeface="+mn-lt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B9A032-E163-4232-BD48-217817D65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39431" y="2508898"/>
            <a:ext cx="4534066" cy="2748939"/>
          </a:xfrm>
          <a:prstGeom prst="rect">
            <a:avLst/>
          </a:prstGeom>
        </p:spPr>
      </p:pic>
      <p:pic>
        <p:nvPicPr>
          <p:cNvPr id="8" name="Picture 7" descr="Close-up of a few white and pink ovals&#10;&#10;Description automatically generated with medium confidence">
            <a:extLst>
              <a:ext uri="{FF2B5EF4-FFF2-40B4-BE49-F238E27FC236}">
                <a16:creationId xmlns:a16="http://schemas.microsoft.com/office/drawing/2014/main" id="{E53D41A1-C7A1-B635-9B19-F0DC8561A9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5824" r="18965" b="16595"/>
          <a:stretch/>
        </p:blipFill>
        <p:spPr>
          <a:xfrm>
            <a:off x="1019428" y="3883367"/>
            <a:ext cx="2748941" cy="2788678"/>
          </a:xfrm>
          <a:prstGeom prst="rect">
            <a:avLst/>
          </a:prstGeom>
        </p:spPr>
      </p:pic>
      <p:pic>
        <p:nvPicPr>
          <p:cNvPr id="12" name="Picture 11" descr="A close-up of small rocks&#10;&#10;Description automatically generated">
            <a:extLst>
              <a:ext uri="{FF2B5EF4-FFF2-40B4-BE49-F238E27FC236}">
                <a16:creationId xmlns:a16="http://schemas.microsoft.com/office/drawing/2014/main" id="{0836CA1F-6DF1-BFC5-D05A-D7753FBE6C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1" t="40721" r="46495" b="44763"/>
          <a:stretch/>
        </p:blipFill>
        <p:spPr>
          <a:xfrm>
            <a:off x="807501" y="1065290"/>
            <a:ext cx="3087464" cy="2749142"/>
          </a:xfrm>
          <a:prstGeom prst="rect">
            <a:avLst/>
          </a:prstGeom>
        </p:spPr>
      </p:pic>
      <p:pic>
        <p:nvPicPr>
          <p:cNvPr id="14" name="Picture 13" descr="A close-up of a circle&#10;&#10;Description automatically generated">
            <a:extLst>
              <a:ext uri="{FF2B5EF4-FFF2-40B4-BE49-F238E27FC236}">
                <a16:creationId xmlns:a16="http://schemas.microsoft.com/office/drawing/2014/main" id="{25EA9DE9-88AD-6CAD-044A-1B86405690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0" t="31111" r="25914" b="45551"/>
          <a:stretch/>
        </p:blipFill>
        <p:spPr>
          <a:xfrm>
            <a:off x="4444820" y="1065290"/>
            <a:ext cx="3087464" cy="2717744"/>
          </a:xfrm>
          <a:prstGeom prst="rect">
            <a:avLst/>
          </a:prstGeom>
        </p:spPr>
      </p:pic>
      <p:pic>
        <p:nvPicPr>
          <p:cNvPr id="16" name="Picture 15" descr="A round white circle with small white rocks in it&#10;&#10;Description automatically generated">
            <a:extLst>
              <a:ext uri="{FF2B5EF4-FFF2-40B4-BE49-F238E27FC236}">
                <a16:creationId xmlns:a16="http://schemas.microsoft.com/office/drawing/2014/main" id="{985AD50F-F751-3C74-7A5A-5639D75131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2" t="23568" r="31229" b="58774"/>
          <a:stretch/>
        </p:blipFill>
        <p:spPr>
          <a:xfrm>
            <a:off x="4255662" y="3949529"/>
            <a:ext cx="3401747" cy="259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0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2170A2A0-46D7-42AE-B23B-6F0748BCD8A3}"/>
              </a:ext>
            </a:extLst>
          </p:cNvPr>
          <p:cNvGrpSpPr>
            <a:grpSpLocks/>
          </p:cNvGrpSpPr>
          <p:nvPr/>
        </p:nvGrpSpPr>
        <p:grpSpPr bwMode="auto">
          <a:xfrm>
            <a:off x="7092132" y="2561066"/>
            <a:ext cx="3980653" cy="3820466"/>
            <a:chOff x="2972" y="2895"/>
            <a:chExt cx="5584" cy="5584"/>
          </a:xfrm>
          <a:noFill/>
        </p:grpSpPr>
        <p:sp>
          <p:nvSpPr>
            <p:cNvPr id="5" name="Oval 9">
              <a:extLst>
                <a:ext uri="{FF2B5EF4-FFF2-40B4-BE49-F238E27FC236}">
                  <a16:creationId xmlns:a16="http://schemas.microsoft.com/office/drawing/2014/main" id="{06F40227-B523-42D9-9D6F-4066F8721A2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72" y="2895"/>
              <a:ext cx="5584" cy="5584"/>
            </a:xfrm>
            <a:prstGeom prst="ellipse">
              <a:avLst/>
            </a:prstGeom>
            <a:grp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AutoShape 8">
              <a:extLst>
                <a:ext uri="{FF2B5EF4-FFF2-40B4-BE49-F238E27FC236}">
                  <a16:creationId xmlns:a16="http://schemas.microsoft.com/office/drawing/2014/main" id="{14B333EA-BC1E-472D-A5AB-93B0E0DF99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90" y="2895"/>
              <a:ext cx="0" cy="5584"/>
            </a:xfrm>
            <a:prstGeom prst="straightConnector1">
              <a:avLst/>
            </a:prstGeom>
            <a:grp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" name="AutoShape 5">
            <a:extLst>
              <a:ext uri="{FF2B5EF4-FFF2-40B4-BE49-F238E27FC236}">
                <a16:creationId xmlns:a16="http://schemas.microsoft.com/office/drawing/2014/main" id="{53A4E583-626B-44A8-9F26-D7DD12322D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92132" y="2315264"/>
            <a:ext cx="3980653" cy="46948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494D1921-BD31-497D-972F-531DED563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9105" y="1616729"/>
            <a:ext cx="417260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Grain mount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5FD97BE5-527B-471E-BE54-263202D41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95" y="1494695"/>
            <a:ext cx="233004" cy="73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2380DF9B-6E9F-4452-921A-A30704214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1797" y="1946389"/>
            <a:ext cx="44732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Field of View   5   mm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503EC4-9F45-4FA8-B17E-7993193F38DF}"/>
              </a:ext>
            </a:extLst>
          </p:cNvPr>
          <p:cNvSpPr txBox="1">
            <a:spLocks/>
          </p:cNvSpPr>
          <p:nvPr/>
        </p:nvSpPr>
        <p:spPr>
          <a:xfrm>
            <a:off x="258742" y="289814"/>
            <a:ext cx="11674515" cy="8409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+mn-lt"/>
              </a:rPr>
              <a:t>Observations from grain mounts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6816CC-2E86-8F1D-2A5F-DE7658389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949" y="2100277"/>
            <a:ext cx="4301057" cy="333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48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60DC70-165C-46A5-B4AE-0FBBF1313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546"/>
          <a:stretch/>
        </p:blipFill>
        <p:spPr>
          <a:xfrm>
            <a:off x="1056000" y="582581"/>
            <a:ext cx="10080000" cy="55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08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57647" y="312894"/>
            <a:ext cx="11671428" cy="659052"/>
          </a:xfrm>
        </p:spPr>
        <p:txBody>
          <a:bodyPr>
            <a:noAutofit/>
          </a:bodyPr>
          <a:lstStyle/>
          <a:p>
            <a:pPr algn="l"/>
            <a:r>
              <a:rPr lang="en-GB" sz="4400" b="1" dirty="0"/>
              <a:t>Interpretation of sand using microscopy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7971D7-519C-9BE5-4D38-74267840B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28" y="952000"/>
            <a:ext cx="10004344" cy="557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43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</Words>
  <Application>Microsoft Office PowerPoint</Application>
  <PresentationFormat>Widescreen</PresentationFormat>
  <Paragraphs>49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Calibri Light</vt:lpstr>
      <vt:lpstr>Office Theme</vt:lpstr>
      <vt:lpstr>Analysis of sand using microscopy   </vt:lpstr>
      <vt:lpstr>Identification of grain size</vt:lpstr>
      <vt:lpstr>Identification of minerals in sands (colour/lustre/transparency)</vt:lpstr>
      <vt:lpstr>Identification of other characteristics (Grain shape/surface texture) </vt:lpstr>
      <vt:lpstr>PowerPoint Presentation</vt:lpstr>
      <vt:lpstr>PowerPoint Presentation</vt:lpstr>
      <vt:lpstr>Interpretation of sand using microscopy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Rushworth, Elisabeth</dc:creator>
  <cp:lastModifiedBy>Maggie Williams</cp:lastModifiedBy>
  <cp:revision>346</cp:revision>
  <dcterms:created xsi:type="dcterms:W3CDTF">2021-03-08T09:59:32Z</dcterms:created>
  <dcterms:modified xsi:type="dcterms:W3CDTF">2025-10-26T11:45:03Z</dcterms:modified>
</cp:coreProperties>
</file>