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3.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60" r:id="rId3"/>
    <p:sldId id="257" r:id="rId4"/>
    <p:sldId id="258" r:id="rId5"/>
    <p:sldId id="284" r:id="rId6"/>
    <p:sldId id="301" r:id="rId7"/>
    <p:sldId id="302" r:id="rId8"/>
    <p:sldId id="303" r:id="rId9"/>
    <p:sldId id="304" r:id="rId10"/>
    <p:sldId id="259" r:id="rId11"/>
    <p:sldId id="261" r:id="rId12"/>
    <p:sldId id="286" r:id="rId13"/>
    <p:sldId id="281" r:id="rId14"/>
    <p:sldId id="282" r:id="rId15"/>
    <p:sldId id="266" r:id="rId16"/>
    <p:sldId id="267" r:id="rId17"/>
    <p:sldId id="268" r:id="rId18"/>
    <p:sldId id="279" r:id="rId19"/>
    <p:sldId id="288" r:id="rId20"/>
    <p:sldId id="269" r:id="rId21"/>
    <p:sldId id="276" r:id="rId22"/>
    <p:sldId id="285" r:id="rId23"/>
    <p:sldId id="289" r:id="rId24"/>
    <p:sldId id="294" r:id="rId25"/>
    <p:sldId id="287" r:id="rId26"/>
    <p:sldId id="292" r:id="rId27"/>
    <p:sldId id="295" r:id="rId28"/>
    <p:sldId id="270" r:id="rId29"/>
    <p:sldId id="271" r:id="rId30"/>
    <p:sldId id="272" r:id="rId31"/>
    <p:sldId id="277" r:id="rId32"/>
    <p:sldId id="298" r:id="rId33"/>
    <p:sldId id="299" r:id="rId34"/>
    <p:sldId id="275" r:id="rId35"/>
    <p:sldId id="273" r:id="rId36"/>
    <p:sldId id="278" r:id="rId37"/>
    <p:sldId id="274" r:id="rId38"/>
    <p:sldId id="262" r:id="rId39"/>
    <p:sldId id="29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14" autoAdjust="0"/>
    <p:restoredTop sz="94694"/>
  </p:normalViewPr>
  <p:slideViewPr>
    <p:cSldViewPr snapToGrid="0">
      <p:cViewPr varScale="1">
        <p:scale>
          <a:sx n="96" d="100"/>
          <a:sy n="96" d="100"/>
        </p:scale>
        <p:origin x="184" y="7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EF75E0-D1A7-45F8-B4B8-BA0DC45ED37A}" type="doc">
      <dgm:prSet loTypeId="urn:microsoft.com/office/officeart/2005/8/layout/vList2" loCatId="list" qsTypeId="urn:microsoft.com/office/officeart/2005/8/quickstyle/simple3" qsCatId="simple" csTypeId="urn:microsoft.com/office/officeart/2005/8/colors/accent2_3" csCatId="accent2"/>
      <dgm:spPr/>
      <dgm:t>
        <a:bodyPr/>
        <a:lstStyle/>
        <a:p>
          <a:endParaRPr lang="en-US"/>
        </a:p>
      </dgm:t>
    </dgm:pt>
    <dgm:pt modelId="{653941CD-D2EC-4F8A-95AD-E026B1FC88F2}">
      <dgm:prSet/>
      <dgm:spPr/>
      <dgm:t>
        <a:bodyPr/>
        <a:lstStyle/>
        <a:p>
          <a:r>
            <a:rPr lang="en-GB"/>
            <a:t>The rock must have some radioactive atoms in it</a:t>
          </a:r>
          <a:endParaRPr lang="en-US"/>
        </a:p>
      </dgm:t>
    </dgm:pt>
    <dgm:pt modelId="{2832C2A6-29F1-4236-95CD-04A4FCD8000B}" type="parTrans" cxnId="{4A1AC0BC-C3B4-4D72-A8D5-8A2AB18B8C79}">
      <dgm:prSet/>
      <dgm:spPr/>
      <dgm:t>
        <a:bodyPr/>
        <a:lstStyle/>
        <a:p>
          <a:endParaRPr lang="en-US"/>
        </a:p>
      </dgm:t>
    </dgm:pt>
    <dgm:pt modelId="{B828D245-0084-4FB5-B6AD-56B7BE14BBE4}" type="sibTrans" cxnId="{4A1AC0BC-C3B4-4D72-A8D5-8A2AB18B8C79}">
      <dgm:prSet/>
      <dgm:spPr/>
      <dgm:t>
        <a:bodyPr/>
        <a:lstStyle/>
        <a:p>
          <a:endParaRPr lang="en-US"/>
        </a:p>
      </dgm:t>
    </dgm:pt>
    <dgm:pt modelId="{BE626A27-1ECD-45CE-9621-9ABE20C7C625}">
      <dgm:prSet/>
      <dgm:spPr/>
      <dgm:t>
        <a:bodyPr/>
        <a:lstStyle/>
        <a:p>
          <a:r>
            <a:rPr lang="en-GB"/>
            <a:t>The isotope must decay slowly</a:t>
          </a:r>
          <a:endParaRPr lang="en-US"/>
        </a:p>
      </dgm:t>
    </dgm:pt>
    <dgm:pt modelId="{986014CE-C6F5-4B0D-B62D-5ED358247BCD}" type="parTrans" cxnId="{55777986-D0CD-406C-9E82-4D01A35D53A9}">
      <dgm:prSet/>
      <dgm:spPr/>
      <dgm:t>
        <a:bodyPr/>
        <a:lstStyle/>
        <a:p>
          <a:endParaRPr lang="en-US"/>
        </a:p>
      </dgm:t>
    </dgm:pt>
    <dgm:pt modelId="{7A2BE97D-B6D3-47E5-9F7B-BBB947375980}" type="sibTrans" cxnId="{55777986-D0CD-406C-9E82-4D01A35D53A9}">
      <dgm:prSet/>
      <dgm:spPr/>
      <dgm:t>
        <a:bodyPr/>
        <a:lstStyle/>
        <a:p>
          <a:endParaRPr lang="en-US"/>
        </a:p>
      </dgm:t>
    </dgm:pt>
    <dgm:pt modelId="{1F6C5D28-B9EB-42C4-B7EF-BF3772BF6F56}">
      <dgm:prSet/>
      <dgm:spPr/>
      <dgm:t>
        <a:bodyPr/>
        <a:lstStyle/>
        <a:p>
          <a:r>
            <a:rPr lang="en-GB"/>
            <a:t>Ideally the child product should be stable</a:t>
          </a:r>
          <a:endParaRPr lang="en-US"/>
        </a:p>
      </dgm:t>
    </dgm:pt>
    <dgm:pt modelId="{211E2036-5CD4-46C2-9B92-2E39CAEC21EA}" type="parTrans" cxnId="{5E25B41B-BD54-4474-AB7A-112C90B09AC6}">
      <dgm:prSet/>
      <dgm:spPr/>
      <dgm:t>
        <a:bodyPr/>
        <a:lstStyle/>
        <a:p>
          <a:endParaRPr lang="en-US"/>
        </a:p>
      </dgm:t>
    </dgm:pt>
    <dgm:pt modelId="{C4FAB6BE-2404-4957-8D94-8F511F81C12C}" type="sibTrans" cxnId="{5E25B41B-BD54-4474-AB7A-112C90B09AC6}">
      <dgm:prSet/>
      <dgm:spPr/>
      <dgm:t>
        <a:bodyPr/>
        <a:lstStyle/>
        <a:p>
          <a:endParaRPr lang="en-US"/>
        </a:p>
      </dgm:t>
    </dgm:pt>
    <dgm:pt modelId="{EEEF815A-76F4-4EBA-9EFF-22DEFD7D6990}" type="pres">
      <dgm:prSet presAssocID="{E7EF75E0-D1A7-45F8-B4B8-BA0DC45ED37A}" presName="linear" presStyleCnt="0">
        <dgm:presLayoutVars>
          <dgm:animLvl val="lvl"/>
          <dgm:resizeHandles val="exact"/>
        </dgm:presLayoutVars>
      </dgm:prSet>
      <dgm:spPr/>
    </dgm:pt>
    <dgm:pt modelId="{4CFE639C-4AD6-484B-B2C7-686522B33837}" type="pres">
      <dgm:prSet presAssocID="{653941CD-D2EC-4F8A-95AD-E026B1FC88F2}" presName="parentText" presStyleLbl="node1" presStyleIdx="0" presStyleCnt="3">
        <dgm:presLayoutVars>
          <dgm:chMax val="0"/>
          <dgm:bulletEnabled val="1"/>
        </dgm:presLayoutVars>
      </dgm:prSet>
      <dgm:spPr/>
    </dgm:pt>
    <dgm:pt modelId="{C992E4DD-3BF1-4168-9FD1-1EB971EF50CD}" type="pres">
      <dgm:prSet presAssocID="{B828D245-0084-4FB5-B6AD-56B7BE14BBE4}" presName="spacer" presStyleCnt="0"/>
      <dgm:spPr/>
    </dgm:pt>
    <dgm:pt modelId="{C5649CCF-E256-47C4-9525-DF65A72B38CC}" type="pres">
      <dgm:prSet presAssocID="{BE626A27-1ECD-45CE-9621-9ABE20C7C625}" presName="parentText" presStyleLbl="node1" presStyleIdx="1" presStyleCnt="3">
        <dgm:presLayoutVars>
          <dgm:chMax val="0"/>
          <dgm:bulletEnabled val="1"/>
        </dgm:presLayoutVars>
      </dgm:prSet>
      <dgm:spPr/>
    </dgm:pt>
    <dgm:pt modelId="{7A7BF49B-3BD9-40A1-B171-FAC748157279}" type="pres">
      <dgm:prSet presAssocID="{7A2BE97D-B6D3-47E5-9F7B-BBB947375980}" presName="spacer" presStyleCnt="0"/>
      <dgm:spPr/>
    </dgm:pt>
    <dgm:pt modelId="{6253C959-E150-4126-B6E1-5A8CC49F5B42}" type="pres">
      <dgm:prSet presAssocID="{1F6C5D28-B9EB-42C4-B7EF-BF3772BF6F56}" presName="parentText" presStyleLbl="node1" presStyleIdx="2" presStyleCnt="3">
        <dgm:presLayoutVars>
          <dgm:chMax val="0"/>
          <dgm:bulletEnabled val="1"/>
        </dgm:presLayoutVars>
      </dgm:prSet>
      <dgm:spPr/>
    </dgm:pt>
  </dgm:ptLst>
  <dgm:cxnLst>
    <dgm:cxn modelId="{5E25B41B-BD54-4474-AB7A-112C90B09AC6}" srcId="{E7EF75E0-D1A7-45F8-B4B8-BA0DC45ED37A}" destId="{1F6C5D28-B9EB-42C4-B7EF-BF3772BF6F56}" srcOrd="2" destOrd="0" parTransId="{211E2036-5CD4-46C2-9B92-2E39CAEC21EA}" sibTransId="{C4FAB6BE-2404-4957-8D94-8F511F81C12C}"/>
    <dgm:cxn modelId="{55777986-D0CD-406C-9E82-4D01A35D53A9}" srcId="{E7EF75E0-D1A7-45F8-B4B8-BA0DC45ED37A}" destId="{BE626A27-1ECD-45CE-9621-9ABE20C7C625}" srcOrd="1" destOrd="0" parTransId="{986014CE-C6F5-4B0D-B62D-5ED358247BCD}" sibTransId="{7A2BE97D-B6D3-47E5-9F7B-BBB947375980}"/>
    <dgm:cxn modelId="{2A1E1BA6-9F8E-46E7-B5FF-A94461B6209A}" type="presOf" srcId="{BE626A27-1ECD-45CE-9621-9ABE20C7C625}" destId="{C5649CCF-E256-47C4-9525-DF65A72B38CC}" srcOrd="0" destOrd="0" presId="urn:microsoft.com/office/officeart/2005/8/layout/vList2"/>
    <dgm:cxn modelId="{F718A2A9-9FCD-477D-B49C-1B7D0D2FA46C}" type="presOf" srcId="{653941CD-D2EC-4F8A-95AD-E026B1FC88F2}" destId="{4CFE639C-4AD6-484B-B2C7-686522B33837}" srcOrd="0" destOrd="0" presId="urn:microsoft.com/office/officeart/2005/8/layout/vList2"/>
    <dgm:cxn modelId="{4A1AC0BC-C3B4-4D72-A8D5-8A2AB18B8C79}" srcId="{E7EF75E0-D1A7-45F8-B4B8-BA0DC45ED37A}" destId="{653941CD-D2EC-4F8A-95AD-E026B1FC88F2}" srcOrd="0" destOrd="0" parTransId="{2832C2A6-29F1-4236-95CD-04A4FCD8000B}" sibTransId="{B828D245-0084-4FB5-B6AD-56B7BE14BBE4}"/>
    <dgm:cxn modelId="{EF50DCC9-DDA3-43DA-873E-C68B47F418AC}" type="presOf" srcId="{E7EF75E0-D1A7-45F8-B4B8-BA0DC45ED37A}" destId="{EEEF815A-76F4-4EBA-9EFF-22DEFD7D6990}" srcOrd="0" destOrd="0" presId="urn:microsoft.com/office/officeart/2005/8/layout/vList2"/>
    <dgm:cxn modelId="{C983D1F5-1486-4B0F-A0EB-7169A62D1C16}" type="presOf" srcId="{1F6C5D28-B9EB-42C4-B7EF-BF3772BF6F56}" destId="{6253C959-E150-4126-B6E1-5A8CC49F5B42}" srcOrd="0" destOrd="0" presId="urn:microsoft.com/office/officeart/2005/8/layout/vList2"/>
    <dgm:cxn modelId="{8391A86B-8D4F-4E0C-A7AF-A727FAA2B9D7}" type="presParOf" srcId="{EEEF815A-76F4-4EBA-9EFF-22DEFD7D6990}" destId="{4CFE639C-4AD6-484B-B2C7-686522B33837}" srcOrd="0" destOrd="0" presId="urn:microsoft.com/office/officeart/2005/8/layout/vList2"/>
    <dgm:cxn modelId="{DB6846C4-C378-4428-B7F0-B3BC88937222}" type="presParOf" srcId="{EEEF815A-76F4-4EBA-9EFF-22DEFD7D6990}" destId="{C992E4DD-3BF1-4168-9FD1-1EB971EF50CD}" srcOrd="1" destOrd="0" presId="urn:microsoft.com/office/officeart/2005/8/layout/vList2"/>
    <dgm:cxn modelId="{3E03A65F-2382-4F7C-ABA7-33308176603F}" type="presParOf" srcId="{EEEF815A-76F4-4EBA-9EFF-22DEFD7D6990}" destId="{C5649CCF-E256-47C4-9525-DF65A72B38CC}" srcOrd="2" destOrd="0" presId="urn:microsoft.com/office/officeart/2005/8/layout/vList2"/>
    <dgm:cxn modelId="{F2449CAF-6B3B-492C-BFAB-361F756726C2}" type="presParOf" srcId="{EEEF815A-76F4-4EBA-9EFF-22DEFD7D6990}" destId="{7A7BF49B-3BD9-40A1-B171-FAC748157279}" srcOrd="3" destOrd="0" presId="urn:microsoft.com/office/officeart/2005/8/layout/vList2"/>
    <dgm:cxn modelId="{13575AE3-D143-4FE9-AC45-CEA3C67FF848}" type="presParOf" srcId="{EEEF815A-76F4-4EBA-9EFF-22DEFD7D6990}" destId="{6253C959-E150-4126-B6E1-5A8CC49F5B4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A157A8-69B1-4F97-85D2-D1786C569CD4}" type="doc">
      <dgm:prSet loTypeId="urn:microsoft.com/office/officeart/2008/layout/LinedList" loCatId="list" qsTypeId="urn:microsoft.com/office/officeart/2005/8/quickstyle/simple3" qsCatId="simple" csTypeId="urn:microsoft.com/office/officeart/2005/8/colors/accent1_1" csCatId="accent1"/>
      <dgm:spPr/>
      <dgm:t>
        <a:bodyPr/>
        <a:lstStyle/>
        <a:p>
          <a:endParaRPr lang="en-US"/>
        </a:p>
      </dgm:t>
    </dgm:pt>
    <dgm:pt modelId="{74602F1B-02A8-434D-9C64-39ED2D823B34}">
      <dgm:prSet/>
      <dgm:spPr/>
      <dgm:t>
        <a:bodyPr/>
        <a:lstStyle/>
        <a:p>
          <a:r>
            <a:rPr lang="en-GB"/>
            <a:t>Assuming a ‘closed’ system</a:t>
          </a:r>
          <a:endParaRPr lang="en-US"/>
        </a:p>
      </dgm:t>
    </dgm:pt>
    <dgm:pt modelId="{69FF184C-58A1-4ED1-8E2A-4E1FB995E7BC}" type="parTrans" cxnId="{FBE59D33-8FCA-4E1B-AC85-EB92122827C5}">
      <dgm:prSet/>
      <dgm:spPr/>
      <dgm:t>
        <a:bodyPr/>
        <a:lstStyle/>
        <a:p>
          <a:endParaRPr lang="en-US"/>
        </a:p>
      </dgm:t>
    </dgm:pt>
    <dgm:pt modelId="{972D91B0-4E37-4F09-B3A8-79BC79743CB1}" type="sibTrans" cxnId="{FBE59D33-8FCA-4E1B-AC85-EB92122827C5}">
      <dgm:prSet/>
      <dgm:spPr/>
      <dgm:t>
        <a:bodyPr/>
        <a:lstStyle/>
        <a:p>
          <a:endParaRPr lang="en-US"/>
        </a:p>
      </dgm:t>
    </dgm:pt>
    <dgm:pt modelId="{B57CA58F-38E3-46E1-9C77-629A5B88ED31}">
      <dgm:prSet/>
      <dgm:spPr/>
      <dgm:t>
        <a:bodyPr/>
        <a:lstStyle/>
        <a:p>
          <a:r>
            <a:rPr lang="en-GB"/>
            <a:t>No fracturing of the rock</a:t>
          </a:r>
          <a:endParaRPr lang="en-US"/>
        </a:p>
      </dgm:t>
    </dgm:pt>
    <dgm:pt modelId="{93784345-19BF-486B-A946-C154026857CE}" type="parTrans" cxnId="{269D2B24-F0E9-40CF-A47D-02DE440124C6}">
      <dgm:prSet/>
      <dgm:spPr/>
      <dgm:t>
        <a:bodyPr/>
        <a:lstStyle/>
        <a:p>
          <a:endParaRPr lang="en-US"/>
        </a:p>
      </dgm:t>
    </dgm:pt>
    <dgm:pt modelId="{51BAF1C1-367E-474F-9ED3-8F77107FAD81}" type="sibTrans" cxnId="{269D2B24-F0E9-40CF-A47D-02DE440124C6}">
      <dgm:prSet/>
      <dgm:spPr/>
      <dgm:t>
        <a:bodyPr/>
        <a:lstStyle/>
        <a:p>
          <a:endParaRPr lang="en-US"/>
        </a:p>
      </dgm:t>
    </dgm:pt>
    <dgm:pt modelId="{554FA6D3-A6D0-4E6D-B271-F12BBA3EA643}">
      <dgm:prSet/>
      <dgm:spPr/>
      <dgm:t>
        <a:bodyPr/>
        <a:lstStyle/>
        <a:p>
          <a:r>
            <a:rPr lang="en-GB"/>
            <a:t>No argon present at crystallisation</a:t>
          </a:r>
          <a:endParaRPr lang="en-US"/>
        </a:p>
      </dgm:t>
    </dgm:pt>
    <dgm:pt modelId="{2F1C6F39-BCEF-42FE-AB8A-008E0C92A554}" type="parTrans" cxnId="{DBD19E1A-CE0F-4BF0-8291-3237581B4028}">
      <dgm:prSet/>
      <dgm:spPr/>
      <dgm:t>
        <a:bodyPr/>
        <a:lstStyle/>
        <a:p>
          <a:endParaRPr lang="en-US"/>
        </a:p>
      </dgm:t>
    </dgm:pt>
    <dgm:pt modelId="{19F37444-32F2-43D4-B346-483B04B90A15}" type="sibTrans" cxnId="{DBD19E1A-CE0F-4BF0-8291-3237581B4028}">
      <dgm:prSet/>
      <dgm:spPr/>
      <dgm:t>
        <a:bodyPr/>
        <a:lstStyle/>
        <a:p>
          <a:endParaRPr lang="en-US"/>
        </a:p>
      </dgm:t>
    </dgm:pt>
    <dgm:pt modelId="{5741D741-B780-45A6-9348-801FFB97D35F}">
      <dgm:prSet/>
      <dgm:spPr/>
      <dgm:t>
        <a:bodyPr/>
        <a:lstStyle/>
        <a:p>
          <a:r>
            <a:rPr lang="en-GB"/>
            <a:t>No contamination of sample with argon</a:t>
          </a:r>
          <a:endParaRPr lang="en-US"/>
        </a:p>
      </dgm:t>
    </dgm:pt>
    <dgm:pt modelId="{FF5FBF12-FD59-4758-9565-8D1CF50B5C39}" type="parTrans" cxnId="{1474268A-32EE-4FC6-A876-D044F577D0DC}">
      <dgm:prSet/>
      <dgm:spPr/>
      <dgm:t>
        <a:bodyPr/>
        <a:lstStyle/>
        <a:p>
          <a:endParaRPr lang="en-US"/>
        </a:p>
      </dgm:t>
    </dgm:pt>
    <dgm:pt modelId="{239C9EE7-372F-46B3-A379-E798874F83FD}" type="sibTrans" cxnId="{1474268A-32EE-4FC6-A876-D044F577D0DC}">
      <dgm:prSet/>
      <dgm:spPr/>
      <dgm:t>
        <a:bodyPr/>
        <a:lstStyle/>
        <a:p>
          <a:endParaRPr lang="en-US"/>
        </a:p>
      </dgm:t>
    </dgm:pt>
    <dgm:pt modelId="{141C7488-70D7-4C40-8560-EB448252AE60}">
      <dgm:prSet/>
      <dgm:spPr/>
      <dgm:t>
        <a:bodyPr/>
        <a:lstStyle/>
        <a:p>
          <a:r>
            <a:rPr lang="en-GB"/>
            <a:t>Very young rocks will have small amounts of argon – about same as in the air – big error margins</a:t>
          </a:r>
          <a:endParaRPr lang="en-US"/>
        </a:p>
      </dgm:t>
    </dgm:pt>
    <dgm:pt modelId="{90377651-E7EC-40A4-8A60-A7677CC37017}" type="parTrans" cxnId="{BCE7D69C-019E-4CAE-B475-4DADFD0DD948}">
      <dgm:prSet/>
      <dgm:spPr/>
      <dgm:t>
        <a:bodyPr/>
        <a:lstStyle/>
        <a:p>
          <a:endParaRPr lang="en-US"/>
        </a:p>
      </dgm:t>
    </dgm:pt>
    <dgm:pt modelId="{9D5FE365-B452-4FDF-AE36-8BFD8A48BF46}" type="sibTrans" cxnId="{BCE7D69C-019E-4CAE-B475-4DADFD0DD948}">
      <dgm:prSet/>
      <dgm:spPr/>
      <dgm:t>
        <a:bodyPr/>
        <a:lstStyle/>
        <a:p>
          <a:endParaRPr lang="en-US"/>
        </a:p>
      </dgm:t>
    </dgm:pt>
    <dgm:pt modelId="{110E14AB-5463-450A-8C98-DA8A7D3BC1B3}" type="pres">
      <dgm:prSet presAssocID="{57A157A8-69B1-4F97-85D2-D1786C569CD4}" presName="vert0" presStyleCnt="0">
        <dgm:presLayoutVars>
          <dgm:dir/>
          <dgm:animOne val="branch"/>
          <dgm:animLvl val="lvl"/>
        </dgm:presLayoutVars>
      </dgm:prSet>
      <dgm:spPr/>
    </dgm:pt>
    <dgm:pt modelId="{09F0C69B-314C-4C23-9C93-38F66675CB78}" type="pres">
      <dgm:prSet presAssocID="{74602F1B-02A8-434D-9C64-39ED2D823B34}" presName="thickLine" presStyleLbl="alignNode1" presStyleIdx="0" presStyleCnt="5"/>
      <dgm:spPr/>
    </dgm:pt>
    <dgm:pt modelId="{78835DCF-C2DB-4FC6-BA73-0D6026507633}" type="pres">
      <dgm:prSet presAssocID="{74602F1B-02A8-434D-9C64-39ED2D823B34}" presName="horz1" presStyleCnt="0"/>
      <dgm:spPr/>
    </dgm:pt>
    <dgm:pt modelId="{0CE31376-0ADC-4B31-B835-1FCB72C533CE}" type="pres">
      <dgm:prSet presAssocID="{74602F1B-02A8-434D-9C64-39ED2D823B34}" presName="tx1" presStyleLbl="revTx" presStyleIdx="0" presStyleCnt="5"/>
      <dgm:spPr/>
    </dgm:pt>
    <dgm:pt modelId="{45701C30-DF54-4B3A-983D-FF8DBCE6201A}" type="pres">
      <dgm:prSet presAssocID="{74602F1B-02A8-434D-9C64-39ED2D823B34}" presName="vert1" presStyleCnt="0"/>
      <dgm:spPr/>
    </dgm:pt>
    <dgm:pt modelId="{35C0B2D8-9DEE-4C84-A853-10414B713004}" type="pres">
      <dgm:prSet presAssocID="{B57CA58F-38E3-46E1-9C77-629A5B88ED31}" presName="thickLine" presStyleLbl="alignNode1" presStyleIdx="1" presStyleCnt="5"/>
      <dgm:spPr/>
    </dgm:pt>
    <dgm:pt modelId="{2F6067D8-C75A-4E86-86EB-A3DCBF2A955B}" type="pres">
      <dgm:prSet presAssocID="{B57CA58F-38E3-46E1-9C77-629A5B88ED31}" presName="horz1" presStyleCnt="0"/>
      <dgm:spPr/>
    </dgm:pt>
    <dgm:pt modelId="{F0C5E9BD-5CBC-4D32-8B8D-751AB4E97655}" type="pres">
      <dgm:prSet presAssocID="{B57CA58F-38E3-46E1-9C77-629A5B88ED31}" presName="tx1" presStyleLbl="revTx" presStyleIdx="1" presStyleCnt="5"/>
      <dgm:spPr/>
    </dgm:pt>
    <dgm:pt modelId="{9A320A76-0B86-419D-AF9B-FDA0624A7B53}" type="pres">
      <dgm:prSet presAssocID="{B57CA58F-38E3-46E1-9C77-629A5B88ED31}" presName="vert1" presStyleCnt="0"/>
      <dgm:spPr/>
    </dgm:pt>
    <dgm:pt modelId="{824DF677-8FBD-46C4-BCED-909227448917}" type="pres">
      <dgm:prSet presAssocID="{554FA6D3-A6D0-4E6D-B271-F12BBA3EA643}" presName="thickLine" presStyleLbl="alignNode1" presStyleIdx="2" presStyleCnt="5"/>
      <dgm:spPr/>
    </dgm:pt>
    <dgm:pt modelId="{B4F99958-1FD0-4C3B-B006-D0BF10C11ACD}" type="pres">
      <dgm:prSet presAssocID="{554FA6D3-A6D0-4E6D-B271-F12BBA3EA643}" presName="horz1" presStyleCnt="0"/>
      <dgm:spPr/>
    </dgm:pt>
    <dgm:pt modelId="{8FF92323-180E-410B-B4C9-A898169DBEC8}" type="pres">
      <dgm:prSet presAssocID="{554FA6D3-A6D0-4E6D-B271-F12BBA3EA643}" presName="tx1" presStyleLbl="revTx" presStyleIdx="2" presStyleCnt="5"/>
      <dgm:spPr/>
    </dgm:pt>
    <dgm:pt modelId="{1C2E5486-DDED-4595-8791-1E87A9BEFE2C}" type="pres">
      <dgm:prSet presAssocID="{554FA6D3-A6D0-4E6D-B271-F12BBA3EA643}" presName="vert1" presStyleCnt="0"/>
      <dgm:spPr/>
    </dgm:pt>
    <dgm:pt modelId="{F391A908-05E5-499E-A003-FD046525687C}" type="pres">
      <dgm:prSet presAssocID="{5741D741-B780-45A6-9348-801FFB97D35F}" presName="thickLine" presStyleLbl="alignNode1" presStyleIdx="3" presStyleCnt="5"/>
      <dgm:spPr/>
    </dgm:pt>
    <dgm:pt modelId="{E944FD69-BFA4-478E-8614-014B24DD1FA9}" type="pres">
      <dgm:prSet presAssocID="{5741D741-B780-45A6-9348-801FFB97D35F}" presName="horz1" presStyleCnt="0"/>
      <dgm:spPr/>
    </dgm:pt>
    <dgm:pt modelId="{C34F1590-A7AA-44FF-959E-142A42B4253A}" type="pres">
      <dgm:prSet presAssocID="{5741D741-B780-45A6-9348-801FFB97D35F}" presName="tx1" presStyleLbl="revTx" presStyleIdx="3" presStyleCnt="5"/>
      <dgm:spPr/>
    </dgm:pt>
    <dgm:pt modelId="{087FB920-DB6C-4D88-9C65-F349BF42DD54}" type="pres">
      <dgm:prSet presAssocID="{5741D741-B780-45A6-9348-801FFB97D35F}" presName="vert1" presStyleCnt="0"/>
      <dgm:spPr/>
    </dgm:pt>
    <dgm:pt modelId="{381A87A9-A8B6-4ECA-A249-11496ED56C86}" type="pres">
      <dgm:prSet presAssocID="{141C7488-70D7-4C40-8560-EB448252AE60}" presName="thickLine" presStyleLbl="alignNode1" presStyleIdx="4" presStyleCnt="5"/>
      <dgm:spPr/>
    </dgm:pt>
    <dgm:pt modelId="{B5C375B8-6B5E-4B90-ADA8-EB6EDE063DC1}" type="pres">
      <dgm:prSet presAssocID="{141C7488-70D7-4C40-8560-EB448252AE60}" presName="horz1" presStyleCnt="0"/>
      <dgm:spPr/>
    </dgm:pt>
    <dgm:pt modelId="{4B859D70-F35E-4717-9863-63CB95AA439F}" type="pres">
      <dgm:prSet presAssocID="{141C7488-70D7-4C40-8560-EB448252AE60}" presName="tx1" presStyleLbl="revTx" presStyleIdx="4" presStyleCnt="5"/>
      <dgm:spPr/>
    </dgm:pt>
    <dgm:pt modelId="{25842796-6789-475E-A781-E1BC8E70A2AE}" type="pres">
      <dgm:prSet presAssocID="{141C7488-70D7-4C40-8560-EB448252AE60}" presName="vert1" presStyleCnt="0"/>
      <dgm:spPr/>
    </dgm:pt>
  </dgm:ptLst>
  <dgm:cxnLst>
    <dgm:cxn modelId="{A80DFE16-E321-474F-893D-F4E7311130BE}" type="presOf" srcId="{B57CA58F-38E3-46E1-9C77-629A5B88ED31}" destId="{F0C5E9BD-5CBC-4D32-8B8D-751AB4E97655}" srcOrd="0" destOrd="0" presId="urn:microsoft.com/office/officeart/2008/layout/LinedList"/>
    <dgm:cxn modelId="{DBD19E1A-CE0F-4BF0-8291-3237581B4028}" srcId="{57A157A8-69B1-4F97-85D2-D1786C569CD4}" destId="{554FA6D3-A6D0-4E6D-B271-F12BBA3EA643}" srcOrd="2" destOrd="0" parTransId="{2F1C6F39-BCEF-42FE-AB8A-008E0C92A554}" sibTransId="{19F37444-32F2-43D4-B346-483B04B90A15}"/>
    <dgm:cxn modelId="{269D2B24-F0E9-40CF-A47D-02DE440124C6}" srcId="{57A157A8-69B1-4F97-85D2-D1786C569CD4}" destId="{B57CA58F-38E3-46E1-9C77-629A5B88ED31}" srcOrd="1" destOrd="0" parTransId="{93784345-19BF-486B-A946-C154026857CE}" sibTransId="{51BAF1C1-367E-474F-9ED3-8F77107FAD81}"/>
    <dgm:cxn modelId="{FBE59D33-8FCA-4E1B-AC85-EB92122827C5}" srcId="{57A157A8-69B1-4F97-85D2-D1786C569CD4}" destId="{74602F1B-02A8-434D-9C64-39ED2D823B34}" srcOrd="0" destOrd="0" parTransId="{69FF184C-58A1-4ED1-8E2A-4E1FB995E7BC}" sibTransId="{972D91B0-4E37-4F09-B3A8-79BC79743CB1}"/>
    <dgm:cxn modelId="{33F69A3C-90DA-47BF-856C-2E6C3D6A4EAE}" type="presOf" srcId="{554FA6D3-A6D0-4E6D-B271-F12BBA3EA643}" destId="{8FF92323-180E-410B-B4C9-A898169DBEC8}" srcOrd="0" destOrd="0" presId="urn:microsoft.com/office/officeart/2008/layout/LinedList"/>
    <dgm:cxn modelId="{99579E5F-CB01-474A-9504-CBA00EB83175}" type="presOf" srcId="{74602F1B-02A8-434D-9C64-39ED2D823B34}" destId="{0CE31376-0ADC-4B31-B835-1FCB72C533CE}" srcOrd="0" destOrd="0" presId="urn:microsoft.com/office/officeart/2008/layout/LinedList"/>
    <dgm:cxn modelId="{53C91F81-9ADB-45E5-AFDC-BFE8C64FB12F}" type="presOf" srcId="{57A157A8-69B1-4F97-85D2-D1786C569CD4}" destId="{110E14AB-5463-450A-8C98-DA8A7D3BC1B3}" srcOrd="0" destOrd="0" presId="urn:microsoft.com/office/officeart/2008/layout/LinedList"/>
    <dgm:cxn modelId="{1474268A-32EE-4FC6-A876-D044F577D0DC}" srcId="{57A157A8-69B1-4F97-85D2-D1786C569CD4}" destId="{5741D741-B780-45A6-9348-801FFB97D35F}" srcOrd="3" destOrd="0" parTransId="{FF5FBF12-FD59-4758-9565-8D1CF50B5C39}" sibTransId="{239C9EE7-372F-46B3-A379-E798874F83FD}"/>
    <dgm:cxn modelId="{BCE7D69C-019E-4CAE-B475-4DADFD0DD948}" srcId="{57A157A8-69B1-4F97-85D2-D1786C569CD4}" destId="{141C7488-70D7-4C40-8560-EB448252AE60}" srcOrd="4" destOrd="0" parTransId="{90377651-E7EC-40A4-8A60-A7677CC37017}" sibTransId="{9D5FE365-B452-4FDF-AE36-8BFD8A48BF46}"/>
    <dgm:cxn modelId="{AE39A4A1-C102-495E-BA84-D36875F4B0FA}" type="presOf" srcId="{141C7488-70D7-4C40-8560-EB448252AE60}" destId="{4B859D70-F35E-4717-9863-63CB95AA439F}" srcOrd="0" destOrd="0" presId="urn:microsoft.com/office/officeart/2008/layout/LinedList"/>
    <dgm:cxn modelId="{7FFD56D5-A82A-45D1-BBB0-C4E3F79EF201}" type="presOf" srcId="{5741D741-B780-45A6-9348-801FFB97D35F}" destId="{C34F1590-A7AA-44FF-959E-142A42B4253A}" srcOrd="0" destOrd="0" presId="urn:microsoft.com/office/officeart/2008/layout/LinedList"/>
    <dgm:cxn modelId="{6C70939C-6EE3-42A2-B6B0-432C52314A91}" type="presParOf" srcId="{110E14AB-5463-450A-8C98-DA8A7D3BC1B3}" destId="{09F0C69B-314C-4C23-9C93-38F66675CB78}" srcOrd="0" destOrd="0" presId="urn:microsoft.com/office/officeart/2008/layout/LinedList"/>
    <dgm:cxn modelId="{2BE32D2F-12AC-4CAB-B4C3-187703DA17E9}" type="presParOf" srcId="{110E14AB-5463-450A-8C98-DA8A7D3BC1B3}" destId="{78835DCF-C2DB-4FC6-BA73-0D6026507633}" srcOrd="1" destOrd="0" presId="urn:microsoft.com/office/officeart/2008/layout/LinedList"/>
    <dgm:cxn modelId="{1ADEDA76-2472-4550-81B6-50BA50970E0F}" type="presParOf" srcId="{78835DCF-C2DB-4FC6-BA73-0D6026507633}" destId="{0CE31376-0ADC-4B31-B835-1FCB72C533CE}" srcOrd="0" destOrd="0" presId="urn:microsoft.com/office/officeart/2008/layout/LinedList"/>
    <dgm:cxn modelId="{A8AFE438-4FC0-47BF-ABA2-4398B06F1D27}" type="presParOf" srcId="{78835DCF-C2DB-4FC6-BA73-0D6026507633}" destId="{45701C30-DF54-4B3A-983D-FF8DBCE6201A}" srcOrd="1" destOrd="0" presId="urn:microsoft.com/office/officeart/2008/layout/LinedList"/>
    <dgm:cxn modelId="{6DF59E1F-F2B4-4345-A1DB-6CBAB53AC31C}" type="presParOf" srcId="{110E14AB-5463-450A-8C98-DA8A7D3BC1B3}" destId="{35C0B2D8-9DEE-4C84-A853-10414B713004}" srcOrd="2" destOrd="0" presId="urn:microsoft.com/office/officeart/2008/layout/LinedList"/>
    <dgm:cxn modelId="{5129DD38-0FFA-4FA9-B09E-360C27C656A9}" type="presParOf" srcId="{110E14AB-5463-450A-8C98-DA8A7D3BC1B3}" destId="{2F6067D8-C75A-4E86-86EB-A3DCBF2A955B}" srcOrd="3" destOrd="0" presId="urn:microsoft.com/office/officeart/2008/layout/LinedList"/>
    <dgm:cxn modelId="{F3076C7C-57D5-4B0B-AC7A-C78A689C99CB}" type="presParOf" srcId="{2F6067D8-C75A-4E86-86EB-A3DCBF2A955B}" destId="{F0C5E9BD-5CBC-4D32-8B8D-751AB4E97655}" srcOrd="0" destOrd="0" presId="urn:microsoft.com/office/officeart/2008/layout/LinedList"/>
    <dgm:cxn modelId="{E1214B17-2D3B-4394-A590-88BC9BB68A29}" type="presParOf" srcId="{2F6067D8-C75A-4E86-86EB-A3DCBF2A955B}" destId="{9A320A76-0B86-419D-AF9B-FDA0624A7B53}" srcOrd="1" destOrd="0" presId="urn:microsoft.com/office/officeart/2008/layout/LinedList"/>
    <dgm:cxn modelId="{7A274AB9-F13D-4BE3-9E13-D216E19B2346}" type="presParOf" srcId="{110E14AB-5463-450A-8C98-DA8A7D3BC1B3}" destId="{824DF677-8FBD-46C4-BCED-909227448917}" srcOrd="4" destOrd="0" presId="urn:microsoft.com/office/officeart/2008/layout/LinedList"/>
    <dgm:cxn modelId="{63D53C90-59EB-4AC6-B927-D95A9EA923B1}" type="presParOf" srcId="{110E14AB-5463-450A-8C98-DA8A7D3BC1B3}" destId="{B4F99958-1FD0-4C3B-B006-D0BF10C11ACD}" srcOrd="5" destOrd="0" presId="urn:microsoft.com/office/officeart/2008/layout/LinedList"/>
    <dgm:cxn modelId="{0F982995-7FB0-44D4-BC3D-1E94E02F1C56}" type="presParOf" srcId="{B4F99958-1FD0-4C3B-B006-D0BF10C11ACD}" destId="{8FF92323-180E-410B-B4C9-A898169DBEC8}" srcOrd="0" destOrd="0" presId="urn:microsoft.com/office/officeart/2008/layout/LinedList"/>
    <dgm:cxn modelId="{FC438D17-4AC0-4C77-9C4B-3FAC70FA701D}" type="presParOf" srcId="{B4F99958-1FD0-4C3B-B006-D0BF10C11ACD}" destId="{1C2E5486-DDED-4595-8791-1E87A9BEFE2C}" srcOrd="1" destOrd="0" presId="urn:microsoft.com/office/officeart/2008/layout/LinedList"/>
    <dgm:cxn modelId="{7CDF7FC6-9175-482F-A3D8-FB38A69E1EB4}" type="presParOf" srcId="{110E14AB-5463-450A-8C98-DA8A7D3BC1B3}" destId="{F391A908-05E5-499E-A003-FD046525687C}" srcOrd="6" destOrd="0" presId="urn:microsoft.com/office/officeart/2008/layout/LinedList"/>
    <dgm:cxn modelId="{97CE6886-DF7F-4A3F-BD87-4A5C2BACCAE8}" type="presParOf" srcId="{110E14AB-5463-450A-8C98-DA8A7D3BC1B3}" destId="{E944FD69-BFA4-478E-8614-014B24DD1FA9}" srcOrd="7" destOrd="0" presId="urn:microsoft.com/office/officeart/2008/layout/LinedList"/>
    <dgm:cxn modelId="{AB2042DD-D9E1-4D9F-AE57-0CA9D35371F4}" type="presParOf" srcId="{E944FD69-BFA4-478E-8614-014B24DD1FA9}" destId="{C34F1590-A7AA-44FF-959E-142A42B4253A}" srcOrd="0" destOrd="0" presId="urn:microsoft.com/office/officeart/2008/layout/LinedList"/>
    <dgm:cxn modelId="{DDD88DA7-3061-4B6C-AFBC-99B50AD3C10C}" type="presParOf" srcId="{E944FD69-BFA4-478E-8614-014B24DD1FA9}" destId="{087FB920-DB6C-4D88-9C65-F349BF42DD54}" srcOrd="1" destOrd="0" presId="urn:microsoft.com/office/officeart/2008/layout/LinedList"/>
    <dgm:cxn modelId="{79BC51B8-C551-44E4-8A4E-98ED1020812C}" type="presParOf" srcId="{110E14AB-5463-450A-8C98-DA8A7D3BC1B3}" destId="{381A87A9-A8B6-4ECA-A249-11496ED56C86}" srcOrd="8" destOrd="0" presId="urn:microsoft.com/office/officeart/2008/layout/LinedList"/>
    <dgm:cxn modelId="{2EB6098A-1B87-49AF-A048-7198FCB3E727}" type="presParOf" srcId="{110E14AB-5463-450A-8C98-DA8A7D3BC1B3}" destId="{B5C375B8-6B5E-4B90-ADA8-EB6EDE063DC1}" srcOrd="9" destOrd="0" presId="urn:microsoft.com/office/officeart/2008/layout/LinedList"/>
    <dgm:cxn modelId="{844648A9-778D-475D-804C-AB82263BFD02}" type="presParOf" srcId="{B5C375B8-6B5E-4B90-ADA8-EB6EDE063DC1}" destId="{4B859D70-F35E-4717-9863-63CB95AA439F}" srcOrd="0" destOrd="0" presId="urn:microsoft.com/office/officeart/2008/layout/LinedList"/>
    <dgm:cxn modelId="{A084A4B4-1D2F-4A01-88BB-AA0C6B9C38DF}" type="presParOf" srcId="{B5C375B8-6B5E-4B90-ADA8-EB6EDE063DC1}" destId="{25842796-6789-475E-A781-E1BC8E70A2A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E639C-4AD6-484B-B2C7-686522B33837}">
      <dsp:nvSpPr>
        <dsp:cNvPr id="0" name=""/>
        <dsp:cNvSpPr/>
      </dsp:nvSpPr>
      <dsp:spPr>
        <a:xfrm>
          <a:off x="0" y="158962"/>
          <a:ext cx="6089650" cy="1670759"/>
        </a:xfrm>
        <a:prstGeom prst="roundRect">
          <a:avLst/>
        </a:prstGeom>
        <a:gradFill rotWithShape="0">
          <a:gsLst>
            <a:gs pos="0">
              <a:schemeClr val="accent2">
                <a:shade val="80000"/>
                <a:hueOff val="0"/>
                <a:satOff val="0"/>
                <a:lumOff val="0"/>
                <a:alphaOff val="0"/>
                <a:lumMod val="110000"/>
                <a:satMod val="105000"/>
                <a:tint val="67000"/>
              </a:schemeClr>
            </a:gs>
            <a:gs pos="50000">
              <a:schemeClr val="accent2">
                <a:shade val="80000"/>
                <a:hueOff val="0"/>
                <a:satOff val="0"/>
                <a:lumOff val="0"/>
                <a:alphaOff val="0"/>
                <a:lumMod val="105000"/>
                <a:satMod val="103000"/>
                <a:tint val="73000"/>
              </a:schemeClr>
            </a:gs>
            <a:gs pos="100000">
              <a:schemeClr val="accent2">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GB" sz="4200" kern="1200"/>
            <a:t>The rock must have some radioactive atoms in it</a:t>
          </a:r>
          <a:endParaRPr lang="en-US" sz="4200" kern="1200"/>
        </a:p>
      </dsp:txBody>
      <dsp:txXfrm>
        <a:off x="81560" y="240522"/>
        <a:ext cx="5926530" cy="1507639"/>
      </dsp:txXfrm>
    </dsp:sp>
    <dsp:sp modelId="{C5649CCF-E256-47C4-9525-DF65A72B38CC}">
      <dsp:nvSpPr>
        <dsp:cNvPr id="0" name=""/>
        <dsp:cNvSpPr/>
      </dsp:nvSpPr>
      <dsp:spPr>
        <a:xfrm>
          <a:off x="0" y="1950682"/>
          <a:ext cx="6089650" cy="1670759"/>
        </a:xfrm>
        <a:prstGeom prst="roundRect">
          <a:avLst/>
        </a:prstGeom>
        <a:gradFill rotWithShape="0">
          <a:gsLst>
            <a:gs pos="0">
              <a:schemeClr val="accent2">
                <a:shade val="80000"/>
                <a:hueOff val="-240708"/>
                <a:satOff val="5083"/>
                <a:lumOff val="13541"/>
                <a:alphaOff val="0"/>
                <a:lumMod val="110000"/>
                <a:satMod val="105000"/>
                <a:tint val="67000"/>
              </a:schemeClr>
            </a:gs>
            <a:gs pos="50000">
              <a:schemeClr val="accent2">
                <a:shade val="80000"/>
                <a:hueOff val="-240708"/>
                <a:satOff val="5083"/>
                <a:lumOff val="13541"/>
                <a:alphaOff val="0"/>
                <a:lumMod val="105000"/>
                <a:satMod val="103000"/>
                <a:tint val="73000"/>
              </a:schemeClr>
            </a:gs>
            <a:gs pos="100000">
              <a:schemeClr val="accent2">
                <a:shade val="80000"/>
                <a:hueOff val="-240708"/>
                <a:satOff val="5083"/>
                <a:lumOff val="1354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GB" sz="4200" kern="1200"/>
            <a:t>The isotope must decay slowly</a:t>
          </a:r>
          <a:endParaRPr lang="en-US" sz="4200" kern="1200"/>
        </a:p>
      </dsp:txBody>
      <dsp:txXfrm>
        <a:off x="81560" y="2032242"/>
        <a:ext cx="5926530" cy="1507639"/>
      </dsp:txXfrm>
    </dsp:sp>
    <dsp:sp modelId="{6253C959-E150-4126-B6E1-5A8CC49F5B42}">
      <dsp:nvSpPr>
        <dsp:cNvPr id="0" name=""/>
        <dsp:cNvSpPr/>
      </dsp:nvSpPr>
      <dsp:spPr>
        <a:xfrm>
          <a:off x="0" y="3742402"/>
          <a:ext cx="6089650" cy="1670759"/>
        </a:xfrm>
        <a:prstGeom prst="roundRect">
          <a:avLst/>
        </a:prstGeom>
        <a:gradFill rotWithShape="0">
          <a:gsLst>
            <a:gs pos="0">
              <a:schemeClr val="accent2">
                <a:shade val="80000"/>
                <a:hueOff val="-481415"/>
                <a:satOff val="10166"/>
                <a:lumOff val="27081"/>
                <a:alphaOff val="0"/>
                <a:lumMod val="110000"/>
                <a:satMod val="105000"/>
                <a:tint val="67000"/>
              </a:schemeClr>
            </a:gs>
            <a:gs pos="50000">
              <a:schemeClr val="accent2">
                <a:shade val="80000"/>
                <a:hueOff val="-481415"/>
                <a:satOff val="10166"/>
                <a:lumOff val="27081"/>
                <a:alphaOff val="0"/>
                <a:lumMod val="105000"/>
                <a:satMod val="103000"/>
                <a:tint val="73000"/>
              </a:schemeClr>
            </a:gs>
            <a:gs pos="100000">
              <a:schemeClr val="accent2">
                <a:shade val="80000"/>
                <a:hueOff val="-481415"/>
                <a:satOff val="10166"/>
                <a:lumOff val="2708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GB" sz="4200" kern="1200"/>
            <a:t>Ideally the child product should be stable</a:t>
          </a:r>
          <a:endParaRPr lang="en-US" sz="4200" kern="1200"/>
        </a:p>
      </dsp:txBody>
      <dsp:txXfrm>
        <a:off x="81560" y="3823962"/>
        <a:ext cx="5926530" cy="15076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F0C69B-314C-4C23-9C93-38F66675CB78}">
      <dsp:nvSpPr>
        <dsp:cNvPr id="0" name=""/>
        <dsp:cNvSpPr/>
      </dsp:nvSpPr>
      <dsp:spPr>
        <a:xfrm>
          <a:off x="0" y="680"/>
          <a:ext cx="6089650" cy="0"/>
        </a:xfrm>
        <a:prstGeom prst="lin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0CE31376-0ADC-4B31-B835-1FCB72C533CE}">
      <dsp:nvSpPr>
        <dsp:cNvPr id="0" name=""/>
        <dsp:cNvSpPr/>
      </dsp:nvSpPr>
      <dsp:spPr>
        <a:xfrm>
          <a:off x="0" y="680"/>
          <a:ext cx="6089650"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Assuming a ‘closed’ system</a:t>
          </a:r>
          <a:endParaRPr lang="en-US" sz="2200" kern="1200"/>
        </a:p>
      </dsp:txBody>
      <dsp:txXfrm>
        <a:off x="0" y="680"/>
        <a:ext cx="6089650" cy="1114152"/>
      </dsp:txXfrm>
    </dsp:sp>
    <dsp:sp modelId="{35C0B2D8-9DEE-4C84-A853-10414B713004}">
      <dsp:nvSpPr>
        <dsp:cNvPr id="0" name=""/>
        <dsp:cNvSpPr/>
      </dsp:nvSpPr>
      <dsp:spPr>
        <a:xfrm>
          <a:off x="0" y="1114833"/>
          <a:ext cx="6089650" cy="0"/>
        </a:xfrm>
        <a:prstGeom prst="lin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F0C5E9BD-5CBC-4D32-8B8D-751AB4E97655}">
      <dsp:nvSpPr>
        <dsp:cNvPr id="0" name=""/>
        <dsp:cNvSpPr/>
      </dsp:nvSpPr>
      <dsp:spPr>
        <a:xfrm>
          <a:off x="0" y="1114833"/>
          <a:ext cx="6089650"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No fracturing of the rock</a:t>
          </a:r>
          <a:endParaRPr lang="en-US" sz="2200" kern="1200"/>
        </a:p>
      </dsp:txBody>
      <dsp:txXfrm>
        <a:off x="0" y="1114833"/>
        <a:ext cx="6089650" cy="1114152"/>
      </dsp:txXfrm>
    </dsp:sp>
    <dsp:sp modelId="{824DF677-8FBD-46C4-BCED-909227448917}">
      <dsp:nvSpPr>
        <dsp:cNvPr id="0" name=""/>
        <dsp:cNvSpPr/>
      </dsp:nvSpPr>
      <dsp:spPr>
        <a:xfrm>
          <a:off x="0" y="2228986"/>
          <a:ext cx="6089650" cy="0"/>
        </a:xfrm>
        <a:prstGeom prst="lin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8FF92323-180E-410B-B4C9-A898169DBEC8}">
      <dsp:nvSpPr>
        <dsp:cNvPr id="0" name=""/>
        <dsp:cNvSpPr/>
      </dsp:nvSpPr>
      <dsp:spPr>
        <a:xfrm>
          <a:off x="0" y="2228986"/>
          <a:ext cx="6089650"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No argon present at crystallisation</a:t>
          </a:r>
          <a:endParaRPr lang="en-US" sz="2200" kern="1200"/>
        </a:p>
      </dsp:txBody>
      <dsp:txXfrm>
        <a:off x="0" y="2228986"/>
        <a:ext cx="6089650" cy="1114152"/>
      </dsp:txXfrm>
    </dsp:sp>
    <dsp:sp modelId="{F391A908-05E5-499E-A003-FD046525687C}">
      <dsp:nvSpPr>
        <dsp:cNvPr id="0" name=""/>
        <dsp:cNvSpPr/>
      </dsp:nvSpPr>
      <dsp:spPr>
        <a:xfrm>
          <a:off x="0" y="3343138"/>
          <a:ext cx="6089650" cy="0"/>
        </a:xfrm>
        <a:prstGeom prst="lin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C34F1590-A7AA-44FF-959E-142A42B4253A}">
      <dsp:nvSpPr>
        <dsp:cNvPr id="0" name=""/>
        <dsp:cNvSpPr/>
      </dsp:nvSpPr>
      <dsp:spPr>
        <a:xfrm>
          <a:off x="0" y="3343138"/>
          <a:ext cx="6089650"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No contamination of sample with argon</a:t>
          </a:r>
          <a:endParaRPr lang="en-US" sz="2200" kern="1200"/>
        </a:p>
      </dsp:txBody>
      <dsp:txXfrm>
        <a:off x="0" y="3343138"/>
        <a:ext cx="6089650" cy="1114152"/>
      </dsp:txXfrm>
    </dsp:sp>
    <dsp:sp modelId="{381A87A9-A8B6-4ECA-A249-11496ED56C86}">
      <dsp:nvSpPr>
        <dsp:cNvPr id="0" name=""/>
        <dsp:cNvSpPr/>
      </dsp:nvSpPr>
      <dsp:spPr>
        <a:xfrm>
          <a:off x="0" y="4457291"/>
          <a:ext cx="6089650" cy="0"/>
        </a:xfrm>
        <a:prstGeom prst="lin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4B859D70-F35E-4717-9863-63CB95AA439F}">
      <dsp:nvSpPr>
        <dsp:cNvPr id="0" name=""/>
        <dsp:cNvSpPr/>
      </dsp:nvSpPr>
      <dsp:spPr>
        <a:xfrm>
          <a:off x="0" y="4457291"/>
          <a:ext cx="6089650"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Very young rocks will have small amounts of argon – about same as in the air – big error margins</a:t>
          </a:r>
          <a:endParaRPr lang="en-US" sz="2200" kern="1200"/>
        </a:p>
      </dsp:txBody>
      <dsp:txXfrm>
        <a:off x="0" y="4457291"/>
        <a:ext cx="6089650" cy="11141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5-11T13:52:49.136"/>
    </inkml:context>
    <inkml:brush xml:id="br0">
      <inkml:brushProperty name="height" value="0.053" units="cm"/>
    </inkml:brush>
  </inkml:definitions>
  <inkml:trace contextRef="#ctx0" brushRef="#br0">1 1 1730,'0'0'993,"0"0"-705,0 0 128,0 0-127,0 0-33,24 0 96,-24 0 0,0 0 1,0 0-225,0 0-128,0 0-64,0 0 128,0 0-128,0 0-32,0 0-96,0 0-161,0 0 65,0 0-577,0 0-672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5-11T13:13:39.895"/>
    </inkml:context>
    <inkml:brush xml:id="br0">
      <inkml:brushProperty name="height" value="0.053" units="cm"/>
    </inkml:brush>
  </inkml:definitions>
  <inkml:trace contextRef="#ctx0" brushRef="#br0">1 24 448,'0'0'1025,"0"0"-576,0 0 63,0 0 161,24 0-97,-24-24 65,0 24 0,0 0-129,0 0-127,0 0-33,0 0-128,0 0-32,0 0 0,0 0-95,0 0-97,0 0-32,0 0 32,0 0-129,0 0-351,0 0-65,0 0-1120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5-09T15:04:50.646"/>
    </inkml:context>
    <inkml:brush xml:id="br0">
      <inkml:brushProperty name="height" value="0.053" units="cm"/>
    </inkml:brush>
  </inkml:definitions>
  <inkml:trace contextRef="#ctx0" brushRef="#br0">1 25 609,'24'0'672,"-24"0"-191,0 0-65,25 0 577,-25 0-448,0 0-33,24 0 33,-24-24-1,0 24-256,0 0 1,0 0 31,0 0 0,0 0-160,0 0 0,0 0-95,0 0-1,0 0-96,0 0-65,0 0-191,0 0-160,0 0 63,0 0-255,0 24-289,-24-24-448,-1 0-321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4A0BA3-E6DD-4756-84EA-05783F67E51F}" type="datetimeFigureOut">
              <a:rPr lang="en-GB" smtClean="0"/>
              <a:t>11/04/2023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14D89C-F828-45EA-973C-9EA0FA737954}" type="slidenum">
              <a:rPr lang="en-GB" smtClean="0"/>
              <a:t>‹#›</a:t>
            </a:fld>
            <a:endParaRPr lang="en-GB"/>
          </a:p>
        </p:txBody>
      </p:sp>
    </p:spTree>
    <p:extLst>
      <p:ext uri="{BB962C8B-B14F-4D97-AF65-F5344CB8AC3E}">
        <p14:creationId xmlns:p14="http://schemas.microsoft.com/office/powerpoint/2010/main" val="1425527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igneous rocks used radiometric dating. Metamorphic rocks can have many ages (of components and of metamorphic events)</a:t>
            </a:r>
          </a:p>
        </p:txBody>
      </p:sp>
      <p:sp>
        <p:nvSpPr>
          <p:cNvPr id="4" name="Slide Number Placeholder 3"/>
          <p:cNvSpPr>
            <a:spLocks noGrp="1"/>
          </p:cNvSpPr>
          <p:nvPr>
            <p:ph type="sldNum" sz="quarter" idx="5"/>
          </p:nvPr>
        </p:nvSpPr>
        <p:spPr/>
        <p:txBody>
          <a:bodyPr/>
          <a:lstStyle/>
          <a:p>
            <a:fld id="{C114D89C-F828-45EA-973C-9EA0FA737954}" type="slidenum">
              <a:rPr lang="en-GB" smtClean="0"/>
              <a:t>2</a:t>
            </a:fld>
            <a:endParaRPr lang="en-GB"/>
          </a:p>
        </p:txBody>
      </p:sp>
    </p:spTree>
    <p:extLst>
      <p:ext uri="{BB962C8B-B14F-4D97-AF65-F5344CB8AC3E}">
        <p14:creationId xmlns:p14="http://schemas.microsoft.com/office/powerpoint/2010/main" val="3229981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isotope of potassium that is used is a tiny portion of all the potassium and it turns into Argon and Calcium in the ratio shown.</a:t>
            </a:r>
          </a:p>
        </p:txBody>
      </p:sp>
      <p:sp>
        <p:nvSpPr>
          <p:cNvPr id="4" name="Slide Number Placeholder 3"/>
          <p:cNvSpPr>
            <a:spLocks noGrp="1"/>
          </p:cNvSpPr>
          <p:nvPr>
            <p:ph type="sldNum" sz="quarter" idx="5"/>
          </p:nvPr>
        </p:nvSpPr>
        <p:spPr/>
        <p:txBody>
          <a:bodyPr/>
          <a:lstStyle/>
          <a:p>
            <a:fld id="{C114D89C-F828-45EA-973C-9EA0FA737954}" type="slidenum">
              <a:rPr lang="en-GB" smtClean="0"/>
              <a:t>16</a:t>
            </a:fld>
            <a:endParaRPr lang="en-GB"/>
          </a:p>
        </p:txBody>
      </p:sp>
    </p:spTree>
    <p:extLst>
      <p:ext uri="{BB962C8B-B14F-4D97-AF65-F5344CB8AC3E}">
        <p14:creationId xmlns:p14="http://schemas.microsoft.com/office/powerpoint/2010/main" val="3936659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argon to start  as it is a gas –so bubbles out of molten mix.</a:t>
            </a:r>
          </a:p>
        </p:txBody>
      </p:sp>
      <p:sp>
        <p:nvSpPr>
          <p:cNvPr id="4" name="Slide Number Placeholder 3"/>
          <p:cNvSpPr>
            <a:spLocks noGrp="1"/>
          </p:cNvSpPr>
          <p:nvPr>
            <p:ph type="sldNum" sz="quarter" idx="5"/>
          </p:nvPr>
        </p:nvSpPr>
        <p:spPr/>
        <p:txBody>
          <a:bodyPr/>
          <a:lstStyle/>
          <a:p>
            <a:fld id="{C114D89C-F828-45EA-973C-9EA0FA737954}" type="slidenum">
              <a:rPr lang="en-GB" smtClean="0"/>
              <a:t>17</a:t>
            </a:fld>
            <a:endParaRPr lang="en-GB"/>
          </a:p>
        </p:txBody>
      </p:sp>
    </p:spTree>
    <p:extLst>
      <p:ext uri="{BB962C8B-B14F-4D97-AF65-F5344CB8AC3E}">
        <p14:creationId xmlns:p14="http://schemas.microsoft.com/office/powerpoint/2010/main" val="1668130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the old equation rearranged</a:t>
            </a:r>
          </a:p>
        </p:txBody>
      </p:sp>
      <p:sp>
        <p:nvSpPr>
          <p:cNvPr id="4" name="Slide Number Placeholder 3"/>
          <p:cNvSpPr>
            <a:spLocks noGrp="1"/>
          </p:cNvSpPr>
          <p:nvPr>
            <p:ph type="sldNum" sz="quarter" idx="5"/>
          </p:nvPr>
        </p:nvSpPr>
        <p:spPr/>
        <p:txBody>
          <a:bodyPr/>
          <a:lstStyle/>
          <a:p>
            <a:fld id="{C114D89C-F828-45EA-973C-9EA0FA737954}" type="slidenum">
              <a:rPr lang="en-GB" smtClean="0"/>
              <a:t>18</a:t>
            </a:fld>
            <a:endParaRPr lang="en-GB"/>
          </a:p>
        </p:txBody>
      </p:sp>
    </p:spTree>
    <p:extLst>
      <p:ext uri="{BB962C8B-B14F-4D97-AF65-F5344CB8AC3E}">
        <p14:creationId xmlns:p14="http://schemas.microsoft.com/office/powerpoint/2010/main" val="1743095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Able to focus laser beam onto individual crystals</a:t>
            </a:r>
          </a:p>
        </p:txBody>
      </p:sp>
      <p:sp>
        <p:nvSpPr>
          <p:cNvPr id="4" name="Slide Number Placeholder 3"/>
          <p:cNvSpPr>
            <a:spLocks noGrp="1"/>
          </p:cNvSpPr>
          <p:nvPr>
            <p:ph type="sldNum" sz="quarter" idx="5"/>
          </p:nvPr>
        </p:nvSpPr>
        <p:spPr/>
        <p:txBody>
          <a:bodyPr/>
          <a:lstStyle/>
          <a:p>
            <a:fld id="{C114D89C-F828-45EA-973C-9EA0FA737954}" type="slidenum">
              <a:rPr lang="en-GB" smtClean="0"/>
              <a:t>23</a:t>
            </a:fld>
            <a:endParaRPr lang="en-GB"/>
          </a:p>
        </p:txBody>
      </p:sp>
    </p:spTree>
    <p:extLst>
      <p:ext uri="{BB962C8B-B14F-4D97-AF65-F5344CB8AC3E}">
        <p14:creationId xmlns:p14="http://schemas.microsoft.com/office/powerpoint/2010/main" val="2094091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step heating (heating up and measuring repeatedly) gives a more accurate estimate of the age</a:t>
            </a:r>
          </a:p>
        </p:txBody>
      </p:sp>
      <p:sp>
        <p:nvSpPr>
          <p:cNvPr id="4" name="Slide Number Placeholder 3"/>
          <p:cNvSpPr>
            <a:spLocks noGrp="1"/>
          </p:cNvSpPr>
          <p:nvPr>
            <p:ph type="sldNum" sz="quarter" idx="5"/>
          </p:nvPr>
        </p:nvSpPr>
        <p:spPr/>
        <p:txBody>
          <a:bodyPr/>
          <a:lstStyle/>
          <a:p>
            <a:fld id="{C114D89C-F828-45EA-973C-9EA0FA737954}" type="slidenum">
              <a:rPr lang="en-GB" smtClean="0"/>
              <a:t>25</a:t>
            </a:fld>
            <a:endParaRPr lang="en-GB"/>
          </a:p>
        </p:txBody>
      </p:sp>
    </p:spTree>
    <p:extLst>
      <p:ext uri="{BB962C8B-B14F-4D97-AF65-F5344CB8AC3E}">
        <p14:creationId xmlns:p14="http://schemas.microsoft.com/office/powerpoint/2010/main" val="1866277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dotted horizontal trace shows that the ratios of the two Neodymium isotopes is the same in all the different crystals (Isotopes behave the same chemically)</a:t>
            </a:r>
          </a:p>
          <a:p>
            <a:r>
              <a:rPr lang="en-US" dirty="0"/>
              <a:t>As we start the clock running Samarium is being lost (so the points move left) and Neodymium is being gained(the points move up) The radioactivity law also says that the the points at the right of the graph will decay faster than the points on the left.</a:t>
            </a:r>
          </a:p>
          <a:p>
            <a:r>
              <a:rPr lang="en-US" dirty="0"/>
              <a:t>The points keep on a straight line that gets steeper as the rock gets older</a:t>
            </a:r>
          </a:p>
        </p:txBody>
      </p:sp>
      <p:sp>
        <p:nvSpPr>
          <p:cNvPr id="4" name="Slide Number Placeholder 3"/>
          <p:cNvSpPr>
            <a:spLocks noGrp="1"/>
          </p:cNvSpPr>
          <p:nvPr>
            <p:ph type="sldNum" sz="quarter" idx="5"/>
          </p:nvPr>
        </p:nvSpPr>
        <p:spPr/>
        <p:txBody>
          <a:bodyPr/>
          <a:lstStyle/>
          <a:p>
            <a:fld id="{C114D89C-F828-45EA-973C-9EA0FA737954}" type="slidenum">
              <a:rPr lang="en-GB" smtClean="0"/>
              <a:t>28</a:t>
            </a:fld>
            <a:endParaRPr lang="en-GB"/>
          </a:p>
        </p:txBody>
      </p:sp>
    </p:spTree>
    <p:extLst>
      <p:ext uri="{BB962C8B-B14F-4D97-AF65-F5344CB8AC3E}">
        <p14:creationId xmlns:p14="http://schemas.microsoft.com/office/powerpoint/2010/main" val="1458172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use this with separate minerals and with sample taken at different places on the same rock (less accurate because points closer together)</a:t>
            </a:r>
          </a:p>
        </p:txBody>
      </p:sp>
      <p:sp>
        <p:nvSpPr>
          <p:cNvPr id="4" name="Slide Number Placeholder 3"/>
          <p:cNvSpPr>
            <a:spLocks noGrp="1"/>
          </p:cNvSpPr>
          <p:nvPr>
            <p:ph type="sldNum" sz="quarter" idx="5"/>
          </p:nvPr>
        </p:nvSpPr>
        <p:spPr/>
        <p:txBody>
          <a:bodyPr/>
          <a:lstStyle/>
          <a:p>
            <a:fld id="{C114D89C-F828-45EA-973C-9EA0FA737954}" type="slidenum">
              <a:rPr lang="en-GB" smtClean="0"/>
              <a:t>29</a:t>
            </a:fld>
            <a:endParaRPr lang="en-GB"/>
          </a:p>
        </p:txBody>
      </p:sp>
    </p:spTree>
    <p:extLst>
      <p:ext uri="{BB962C8B-B14F-4D97-AF65-F5344CB8AC3E}">
        <p14:creationId xmlns:p14="http://schemas.microsoft.com/office/powerpoint/2010/main" val="682425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off the line means an error (or an inclusion in the rock that is older – because it is on a steeper line)</a:t>
            </a:r>
          </a:p>
        </p:txBody>
      </p:sp>
      <p:sp>
        <p:nvSpPr>
          <p:cNvPr id="4" name="Slide Number Placeholder 3"/>
          <p:cNvSpPr>
            <a:spLocks noGrp="1"/>
          </p:cNvSpPr>
          <p:nvPr>
            <p:ph type="sldNum" sz="quarter" idx="5"/>
          </p:nvPr>
        </p:nvSpPr>
        <p:spPr/>
        <p:txBody>
          <a:bodyPr/>
          <a:lstStyle/>
          <a:p>
            <a:fld id="{C114D89C-F828-45EA-973C-9EA0FA737954}" type="slidenum">
              <a:rPr lang="en-GB" smtClean="0"/>
              <a:t>30</a:t>
            </a:fld>
            <a:endParaRPr lang="en-GB"/>
          </a:p>
        </p:txBody>
      </p:sp>
    </p:spTree>
    <p:extLst>
      <p:ext uri="{BB962C8B-B14F-4D97-AF65-F5344CB8AC3E}">
        <p14:creationId xmlns:p14="http://schemas.microsoft.com/office/powerpoint/2010/main" val="1622921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 of a meteorite  roughly same as age of solar system</a:t>
            </a:r>
          </a:p>
        </p:txBody>
      </p:sp>
      <p:sp>
        <p:nvSpPr>
          <p:cNvPr id="4" name="Slide Number Placeholder 3"/>
          <p:cNvSpPr>
            <a:spLocks noGrp="1"/>
          </p:cNvSpPr>
          <p:nvPr>
            <p:ph type="sldNum" sz="quarter" idx="5"/>
          </p:nvPr>
        </p:nvSpPr>
        <p:spPr/>
        <p:txBody>
          <a:bodyPr/>
          <a:lstStyle/>
          <a:p>
            <a:fld id="{C114D89C-F828-45EA-973C-9EA0FA737954}" type="slidenum">
              <a:rPr lang="en-GB" smtClean="0"/>
              <a:t>31</a:t>
            </a:fld>
            <a:endParaRPr lang="en-GB"/>
          </a:p>
        </p:txBody>
      </p:sp>
    </p:spTree>
    <p:extLst>
      <p:ext uri="{BB962C8B-B14F-4D97-AF65-F5344CB8AC3E}">
        <p14:creationId xmlns:p14="http://schemas.microsoft.com/office/powerpoint/2010/main" val="3456202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compare with solar system age</a:t>
            </a:r>
          </a:p>
        </p:txBody>
      </p:sp>
      <p:sp>
        <p:nvSpPr>
          <p:cNvPr id="4" name="Slide Number Placeholder 3"/>
          <p:cNvSpPr>
            <a:spLocks noGrp="1"/>
          </p:cNvSpPr>
          <p:nvPr>
            <p:ph type="sldNum" sz="quarter" idx="5"/>
          </p:nvPr>
        </p:nvSpPr>
        <p:spPr/>
        <p:txBody>
          <a:bodyPr/>
          <a:lstStyle/>
          <a:p>
            <a:fld id="{C114D89C-F828-45EA-973C-9EA0FA737954}" type="slidenum">
              <a:rPr lang="en-GB" smtClean="0"/>
              <a:t>32</a:t>
            </a:fld>
            <a:endParaRPr lang="en-GB"/>
          </a:p>
        </p:txBody>
      </p:sp>
    </p:spTree>
    <p:extLst>
      <p:ext uri="{BB962C8B-B14F-4D97-AF65-F5344CB8AC3E}">
        <p14:creationId xmlns:p14="http://schemas.microsoft.com/office/powerpoint/2010/main" val="1308677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Stability makes the calculations easier</a:t>
            </a:r>
          </a:p>
        </p:txBody>
      </p:sp>
      <p:sp>
        <p:nvSpPr>
          <p:cNvPr id="4" name="Slide Number Placeholder 3"/>
          <p:cNvSpPr>
            <a:spLocks noGrp="1"/>
          </p:cNvSpPr>
          <p:nvPr>
            <p:ph type="sldNum" sz="quarter" idx="5"/>
          </p:nvPr>
        </p:nvSpPr>
        <p:spPr/>
        <p:txBody>
          <a:bodyPr/>
          <a:lstStyle/>
          <a:p>
            <a:fld id="{C114D89C-F828-45EA-973C-9EA0FA737954}" type="slidenum">
              <a:rPr lang="en-GB" smtClean="0"/>
              <a:t>3</a:t>
            </a:fld>
            <a:endParaRPr lang="en-GB"/>
          </a:p>
        </p:txBody>
      </p:sp>
    </p:spTree>
    <p:extLst>
      <p:ext uri="{BB962C8B-B14F-4D97-AF65-F5344CB8AC3E}">
        <p14:creationId xmlns:p14="http://schemas.microsoft.com/office/powerpoint/2010/main" val="772640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practice we look at best fit and can estimate accuracy of our result</a:t>
            </a:r>
          </a:p>
        </p:txBody>
      </p:sp>
      <p:sp>
        <p:nvSpPr>
          <p:cNvPr id="4" name="Slide Number Placeholder 3"/>
          <p:cNvSpPr>
            <a:spLocks noGrp="1"/>
          </p:cNvSpPr>
          <p:nvPr>
            <p:ph type="sldNum" sz="quarter" idx="5"/>
          </p:nvPr>
        </p:nvSpPr>
        <p:spPr/>
        <p:txBody>
          <a:bodyPr/>
          <a:lstStyle/>
          <a:p>
            <a:fld id="{C114D89C-F828-45EA-973C-9EA0FA737954}" type="slidenum">
              <a:rPr lang="en-GB" smtClean="0"/>
              <a:t>33</a:t>
            </a:fld>
            <a:endParaRPr lang="en-GB"/>
          </a:p>
        </p:txBody>
      </p:sp>
    </p:spTree>
    <p:extLst>
      <p:ext uri="{BB962C8B-B14F-4D97-AF65-F5344CB8AC3E}">
        <p14:creationId xmlns:p14="http://schemas.microsoft.com/office/powerpoint/2010/main" val="2803053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Zircon has been in the melt – so indicates a greater age</a:t>
            </a:r>
          </a:p>
        </p:txBody>
      </p:sp>
      <p:sp>
        <p:nvSpPr>
          <p:cNvPr id="4" name="Slide Number Placeholder 3"/>
          <p:cNvSpPr>
            <a:spLocks noGrp="1"/>
          </p:cNvSpPr>
          <p:nvPr>
            <p:ph type="sldNum" sz="quarter" idx="5"/>
          </p:nvPr>
        </p:nvSpPr>
        <p:spPr/>
        <p:txBody>
          <a:bodyPr/>
          <a:lstStyle/>
          <a:p>
            <a:fld id="{C114D89C-F828-45EA-973C-9EA0FA737954}" type="slidenum">
              <a:rPr lang="en-GB" smtClean="0"/>
              <a:t>37</a:t>
            </a:fld>
            <a:endParaRPr lang="en-GB"/>
          </a:p>
        </p:txBody>
      </p:sp>
    </p:spTree>
    <p:extLst>
      <p:ext uri="{BB962C8B-B14F-4D97-AF65-F5344CB8AC3E}">
        <p14:creationId xmlns:p14="http://schemas.microsoft.com/office/powerpoint/2010/main" val="1460112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show that carbon dating is useless for geological dating</a:t>
            </a:r>
          </a:p>
        </p:txBody>
      </p:sp>
      <p:sp>
        <p:nvSpPr>
          <p:cNvPr id="4" name="Slide Number Placeholder 3"/>
          <p:cNvSpPr>
            <a:spLocks noGrp="1"/>
          </p:cNvSpPr>
          <p:nvPr>
            <p:ph type="sldNum" sz="quarter" idx="5"/>
          </p:nvPr>
        </p:nvSpPr>
        <p:spPr/>
        <p:txBody>
          <a:bodyPr/>
          <a:lstStyle/>
          <a:p>
            <a:fld id="{C114D89C-F828-45EA-973C-9EA0FA737954}" type="slidenum">
              <a:rPr lang="en-GB" smtClean="0"/>
              <a:t>38</a:t>
            </a:fld>
            <a:endParaRPr lang="en-GB"/>
          </a:p>
        </p:txBody>
      </p:sp>
    </p:spTree>
    <p:extLst>
      <p:ext uri="{BB962C8B-B14F-4D97-AF65-F5344CB8AC3E}">
        <p14:creationId xmlns:p14="http://schemas.microsoft.com/office/powerpoint/2010/main" val="1655445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start of the mathematics content. The equation is a “differential equation” solved using the calculus. Small decay constant means that there is still some parent present after billions of years</a:t>
            </a:r>
          </a:p>
        </p:txBody>
      </p:sp>
      <p:sp>
        <p:nvSpPr>
          <p:cNvPr id="4" name="Slide Number Placeholder 3"/>
          <p:cNvSpPr>
            <a:spLocks noGrp="1"/>
          </p:cNvSpPr>
          <p:nvPr>
            <p:ph type="sldNum" sz="quarter" idx="5"/>
          </p:nvPr>
        </p:nvSpPr>
        <p:spPr/>
        <p:txBody>
          <a:bodyPr/>
          <a:lstStyle/>
          <a:p>
            <a:fld id="{C114D89C-F828-45EA-973C-9EA0FA737954}" type="slidenum">
              <a:rPr lang="en-GB" smtClean="0"/>
              <a:t>4</a:t>
            </a:fld>
            <a:endParaRPr lang="en-GB"/>
          </a:p>
        </p:txBody>
      </p:sp>
    </p:spTree>
    <p:extLst>
      <p:ext uri="{BB962C8B-B14F-4D97-AF65-F5344CB8AC3E}">
        <p14:creationId xmlns:p14="http://schemas.microsoft.com/office/powerpoint/2010/main" val="2273400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Restating the equation with annotations</a:t>
            </a:r>
          </a:p>
        </p:txBody>
      </p:sp>
      <p:sp>
        <p:nvSpPr>
          <p:cNvPr id="4" name="Slide Number Placeholder 3"/>
          <p:cNvSpPr>
            <a:spLocks noGrp="1"/>
          </p:cNvSpPr>
          <p:nvPr>
            <p:ph type="sldNum" sz="quarter" idx="5"/>
          </p:nvPr>
        </p:nvSpPr>
        <p:spPr/>
        <p:txBody>
          <a:bodyPr/>
          <a:lstStyle/>
          <a:p>
            <a:fld id="{C114D89C-F828-45EA-973C-9EA0FA737954}" type="slidenum">
              <a:rPr lang="en-GB" smtClean="0"/>
              <a:t>5</a:t>
            </a:fld>
            <a:endParaRPr lang="en-GB"/>
          </a:p>
        </p:txBody>
      </p:sp>
    </p:spTree>
    <p:extLst>
      <p:ext uri="{BB962C8B-B14F-4D97-AF65-F5344CB8AC3E}">
        <p14:creationId xmlns:p14="http://schemas.microsoft.com/office/powerpoint/2010/main" val="3321510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integrations on each side of the equation are standard results</a:t>
            </a:r>
          </a:p>
        </p:txBody>
      </p:sp>
      <p:sp>
        <p:nvSpPr>
          <p:cNvPr id="4" name="Slide Number Placeholder 3"/>
          <p:cNvSpPr>
            <a:spLocks noGrp="1"/>
          </p:cNvSpPr>
          <p:nvPr>
            <p:ph type="sldNum" sz="quarter" idx="5"/>
          </p:nvPr>
        </p:nvSpPr>
        <p:spPr/>
        <p:txBody>
          <a:bodyPr/>
          <a:lstStyle/>
          <a:p>
            <a:fld id="{C114D89C-F828-45EA-973C-9EA0FA737954}" type="slidenum">
              <a:rPr lang="en-GB" smtClean="0"/>
              <a:t>6</a:t>
            </a:fld>
            <a:endParaRPr lang="en-GB"/>
          </a:p>
        </p:txBody>
      </p:sp>
    </p:spTree>
    <p:extLst>
      <p:ext uri="{BB962C8B-B14F-4D97-AF65-F5344CB8AC3E}">
        <p14:creationId xmlns:p14="http://schemas.microsoft.com/office/powerpoint/2010/main" val="3359688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equation tells how much is left after a certain time.</a:t>
            </a:r>
          </a:p>
        </p:txBody>
      </p:sp>
      <p:sp>
        <p:nvSpPr>
          <p:cNvPr id="4" name="Slide Number Placeholder 3"/>
          <p:cNvSpPr>
            <a:spLocks noGrp="1"/>
          </p:cNvSpPr>
          <p:nvPr>
            <p:ph type="sldNum" sz="quarter" idx="5"/>
          </p:nvPr>
        </p:nvSpPr>
        <p:spPr/>
        <p:txBody>
          <a:bodyPr/>
          <a:lstStyle/>
          <a:p>
            <a:fld id="{C114D89C-F828-45EA-973C-9EA0FA737954}" type="slidenum">
              <a:rPr lang="en-GB" smtClean="0"/>
              <a:t>9</a:t>
            </a:fld>
            <a:endParaRPr lang="en-GB"/>
          </a:p>
        </p:txBody>
      </p:sp>
    </p:spTree>
    <p:extLst>
      <p:ext uri="{BB962C8B-B14F-4D97-AF65-F5344CB8AC3E}">
        <p14:creationId xmlns:p14="http://schemas.microsoft.com/office/powerpoint/2010/main" val="540355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slow decaying substances there will not be any change in the decay rate over a few hours.</a:t>
            </a:r>
          </a:p>
        </p:txBody>
      </p:sp>
      <p:sp>
        <p:nvSpPr>
          <p:cNvPr id="4" name="Slide Number Placeholder 3"/>
          <p:cNvSpPr>
            <a:spLocks noGrp="1"/>
          </p:cNvSpPr>
          <p:nvPr>
            <p:ph type="sldNum" sz="quarter" idx="5"/>
          </p:nvPr>
        </p:nvSpPr>
        <p:spPr/>
        <p:txBody>
          <a:bodyPr/>
          <a:lstStyle/>
          <a:p>
            <a:fld id="{C114D89C-F828-45EA-973C-9EA0FA737954}" type="slidenum">
              <a:rPr lang="en-GB" smtClean="0"/>
              <a:t>10</a:t>
            </a:fld>
            <a:endParaRPr lang="en-GB"/>
          </a:p>
        </p:txBody>
      </p:sp>
    </p:spTree>
    <p:extLst>
      <p:ext uri="{BB962C8B-B14F-4D97-AF65-F5344CB8AC3E}">
        <p14:creationId xmlns:p14="http://schemas.microsoft.com/office/powerpoint/2010/main" val="454971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14D89C-F828-45EA-973C-9EA0FA737954}" type="slidenum">
              <a:rPr lang="en-GB" smtClean="0"/>
              <a:t>11</a:t>
            </a:fld>
            <a:endParaRPr lang="en-GB"/>
          </a:p>
        </p:txBody>
      </p:sp>
    </p:spTree>
    <p:extLst>
      <p:ext uri="{BB962C8B-B14F-4D97-AF65-F5344CB8AC3E}">
        <p14:creationId xmlns:p14="http://schemas.microsoft.com/office/powerpoint/2010/main" val="1267876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mass spectrometer. The sample is ionized and accelerated in a vacuum to pass through a strong magnetic field. The ions have different ratios of charge </a:t>
            </a:r>
            <a:r>
              <a:rPr lang="en-US" dirty="0" err="1"/>
              <a:t>tp</a:t>
            </a:r>
            <a:r>
              <a:rPr lang="en-US" dirty="0"/>
              <a:t> mass so swing through different pathways. The ions are collected separately and counted.</a:t>
            </a:r>
          </a:p>
        </p:txBody>
      </p:sp>
      <p:sp>
        <p:nvSpPr>
          <p:cNvPr id="4" name="Slide Number Placeholder 3"/>
          <p:cNvSpPr>
            <a:spLocks noGrp="1"/>
          </p:cNvSpPr>
          <p:nvPr>
            <p:ph type="sldNum" sz="quarter" idx="5"/>
          </p:nvPr>
        </p:nvSpPr>
        <p:spPr/>
        <p:txBody>
          <a:bodyPr/>
          <a:lstStyle/>
          <a:p>
            <a:fld id="{C114D89C-F828-45EA-973C-9EA0FA737954}" type="slidenum">
              <a:rPr lang="en-GB" smtClean="0"/>
              <a:t>15</a:t>
            </a:fld>
            <a:endParaRPr lang="en-GB"/>
          </a:p>
        </p:txBody>
      </p:sp>
    </p:spTree>
    <p:extLst>
      <p:ext uri="{BB962C8B-B14F-4D97-AF65-F5344CB8AC3E}">
        <p14:creationId xmlns:p14="http://schemas.microsoft.com/office/powerpoint/2010/main" val="2002949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07639-E8D1-40EA-B66A-FEC050FA8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46D2B99-E08C-4BA3-B426-F0A43A7386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ACE45B6-9E57-4914-B608-DEC0482D1B6F}"/>
              </a:ext>
            </a:extLst>
          </p:cNvPr>
          <p:cNvSpPr>
            <a:spLocks noGrp="1"/>
          </p:cNvSpPr>
          <p:nvPr>
            <p:ph type="dt" sz="half" idx="10"/>
          </p:nvPr>
        </p:nvSpPr>
        <p:spPr/>
        <p:txBody>
          <a:bodyPr/>
          <a:lstStyle/>
          <a:p>
            <a:fld id="{430EA07C-2F03-4A98-AC4F-AE9E71512EFF}" type="datetimeFigureOut">
              <a:rPr lang="en-GB" smtClean="0"/>
              <a:t>11/04/2023</a:t>
            </a:fld>
            <a:endParaRPr lang="en-GB"/>
          </a:p>
        </p:txBody>
      </p:sp>
      <p:sp>
        <p:nvSpPr>
          <p:cNvPr id="5" name="Footer Placeholder 4">
            <a:extLst>
              <a:ext uri="{FF2B5EF4-FFF2-40B4-BE49-F238E27FC236}">
                <a16:creationId xmlns:a16="http://schemas.microsoft.com/office/drawing/2014/main" id="{BE6D96DA-73B2-4F77-82BF-08D8F2BBB9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90D779-EEF2-4E48-81D1-EF3F667EFD64}"/>
              </a:ext>
            </a:extLst>
          </p:cNvPr>
          <p:cNvSpPr>
            <a:spLocks noGrp="1"/>
          </p:cNvSpPr>
          <p:nvPr>
            <p:ph type="sldNum" sz="quarter" idx="12"/>
          </p:nvPr>
        </p:nvSpPr>
        <p:spPr/>
        <p:txBody>
          <a:bodyPr/>
          <a:lstStyle/>
          <a:p>
            <a:fld id="{49E1D643-D337-4311-91CC-918618C05DD0}" type="slidenum">
              <a:rPr lang="en-GB" smtClean="0"/>
              <a:t>‹#›</a:t>
            </a:fld>
            <a:endParaRPr lang="en-GB"/>
          </a:p>
        </p:txBody>
      </p:sp>
    </p:spTree>
    <p:extLst>
      <p:ext uri="{BB962C8B-B14F-4D97-AF65-F5344CB8AC3E}">
        <p14:creationId xmlns:p14="http://schemas.microsoft.com/office/powerpoint/2010/main" val="762700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980CC-B00C-47BE-8DFB-95257A5DAD3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F4A524-2973-4B78-9B84-A5F807E624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4CD15E-C686-45D7-A0FD-EF69B16D328A}"/>
              </a:ext>
            </a:extLst>
          </p:cNvPr>
          <p:cNvSpPr>
            <a:spLocks noGrp="1"/>
          </p:cNvSpPr>
          <p:nvPr>
            <p:ph type="dt" sz="half" idx="10"/>
          </p:nvPr>
        </p:nvSpPr>
        <p:spPr/>
        <p:txBody>
          <a:bodyPr/>
          <a:lstStyle/>
          <a:p>
            <a:fld id="{430EA07C-2F03-4A98-AC4F-AE9E71512EFF}" type="datetimeFigureOut">
              <a:rPr lang="en-GB" smtClean="0"/>
              <a:t>11/04/2023</a:t>
            </a:fld>
            <a:endParaRPr lang="en-GB"/>
          </a:p>
        </p:txBody>
      </p:sp>
      <p:sp>
        <p:nvSpPr>
          <p:cNvPr id="5" name="Footer Placeholder 4">
            <a:extLst>
              <a:ext uri="{FF2B5EF4-FFF2-40B4-BE49-F238E27FC236}">
                <a16:creationId xmlns:a16="http://schemas.microsoft.com/office/drawing/2014/main" id="{7C24964D-D0EA-416C-A5E2-BA2363A98C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1AB240-01B4-4AF3-9896-6BAE1FD92BEF}"/>
              </a:ext>
            </a:extLst>
          </p:cNvPr>
          <p:cNvSpPr>
            <a:spLocks noGrp="1"/>
          </p:cNvSpPr>
          <p:nvPr>
            <p:ph type="sldNum" sz="quarter" idx="12"/>
          </p:nvPr>
        </p:nvSpPr>
        <p:spPr/>
        <p:txBody>
          <a:bodyPr/>
          <a:lstStyle/>
          <a:p>
            <a:fld id="{49E1D643-D337-4311-91CC-918618C05DD0}" type="slidenum">
              <a:rPr lang="en-GB" smtClean="0"/>
              <a:t>‹#›</a:t>
            </a:fld>
            <a:endParaRPr lang="en-GB"/>
          </a:p>
        </p:txBody>
      </p:sp>
    </p:spTree>
    <p:extLst>
      <p:ext uri="{BB962C8B-B14F-4D97-AF65-F5344CB8AC3E}">
        <p14:creationId xmlns:p14="http://schemas.microsoft.com/office/powerpoint/2010/main" val="1070782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7038A1-5AE0-4290-88CC-33D71CD19E7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18A088-A84B-4DCC-B185-FDDDADFB576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F2A712-C63A-4EE8-8D9F-5466B1231D94}"/>
              </a:ext>
            </a:extLst>
          </p:cNvPr>
          <p:cNvSpPr>
            <a:spLocks noGrp="1"/>
          </p:cNvSpPr>
          <p:nvPr>
            <p:ph type="dt" sz="half" idx="10"/>
          </p:nvPr>
        </p:nvSpPr>
        <p:spPr/>
        <p:txBody>
          <a:bodyPr/>
          <a:lstStyle/>
          <a:p>
            <a:fld id="{430EA07C-2F03-4A98-AC4F-AE9E71512EFF}" type="datetimeFigureOut">
              <a:rPr lang="en-GB" smtClean="0"/>
              <a:t>11/04/2023</a:t>
            </a:fld>
            <a:endParaRPr lang="en-GB"/>
          </a:p>
        </p:txBody>
      </p:sp>
      <p:sp>
        <p:nvSpPr>
          <p:cNvPr id="5" name="Footer Placeholder 4">
            <a:extLst>
              <a:ext uri="{FF2B5EF4-FFF2-40B4-BE49-F238E27FC236}">
                <a16:creationId xmlns:a16="http://schemas.microsoft.com/office/drawing/2014/main" id="{DABA9B7A-466D-4375-A5F7-6E687125E9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89B21B-2D98-43DC-A0DA-203BAA7A47D0}"/>
              </a:ext>
            </a:extLst>
          </p:cNvPr>
          <p:cNvSpPr>
            <a:spLocks noGrp="1"/>
          </p:cNvSpPr>
          <p:nvPr>
            <p:ph type="sldNum" sz="quarter" idx="12"/>
          </p:nvPr>
        </p:nvSpPr>
        <p:spPr/>
        <p:txBody>
          <a:bodyPr/>
          <a:lstStyle/>
          <a:p>
            <a:fld id="{49E1D643-D337-4311-91CC-918618C05DD0}" type="slidenum">
              <a:rPr lang="en-GB" smtClean="0"/>
              <a:t>‹#›</a:t>
            </a:fld>
            <a:endParaRPr lang="en-GB"/>
          </a:p>
        </p:txBody>
      </p:sp>
    </p:spTree>
    <p:extLst>
      <p:ext uri="{BB962C8B-B14F-4D97-AF65-F5344CB8AC3E}">
        <p14:creationId xmlns:p14="http://schemas.microsoft.com/office/powerpoint/2010/main" val="3636379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3200" cy="1139160"/>
          </a:xfrm>
        </p:spPr>
        <p:txBody>
          <a:bodyPr/>
          <a:lstStyle/>
          <a:p>
            <a:r>
              <a:rPr lang="en-US"/>
              <a:t>Click to edit Master title style</a:t>
            </a:r>
            <a:endParaRPr lang="en-GB"/>
          </a:p>
        </p:txBody>
      </p:sp>
      <p:sp>
        <p:nvSpPr>
          <p:cNvPr id="3" name="Rectangle 3"/>
          <p:cNvSpPr>
            <a:spLocks noGrp="1" noChangeArrowheads="1"/>
          </p:cNvSpPr>
          <p:nvPr>
            <p:ph type="dt" idx="10"/>
          </p:nvPr>
        </p:nvSpPr>
        <p:spPr>
          <a:ln/>
        </p:spPr>
        <p:txBody>
          <a:bodyPr/>
          <a:lstStyle>
            <a:lvl1pPr>
              <a:defRPr/>
            </a:lvl1pPr>
          </a:lstStyle>
          <a:p>
            <a:pPr>
              <a:defRPr/>
            </a:pPr>
            <a:endParaRPr lang="en-GB" altLang="en-US"/>
          </a:p>
        </p:txBody>
      </p:sp>
      <p:sp>
        <p:nvSpPr>
          <p:cNvPr id="4" name="Rectangle 4"/>
          <p:cNvSpPr>
            <a:spLocks noGrp="1" noChangeArrowheads="1"/>
          </p:cNvSpPr>
          <p:nvPr>
            <p:ph type="ftr" idx="11"/>
          </p:nvPr>
        </p:nvSpPr>
        <p:spPr>
          <a:ln/>
        </p:spPr>
        <p:txBody>
          <a:bodyPr/>
          <a:lstStyle>
            <a:lvl1pPr>
              <a:defRPr/>
            </a:lvl1pPr>
          </a:lstStyle>
          <a:p>
            <a:pPr>
              <a:defRPr/>
            </a:pPr>
            <a:endParaRPr lang="en-GB" altLang="en-US"/>
          </a:p>
        </p:txBody>
      </p:sp>
      <p:sp>
        <p:nvSpPr>
          <p:cNvPr id="5" name="Rectangle 5"/>
          <p:cNvSpPr>
            <a:spLocks noGrp="1" noChangeArrowheads="1"/>
          </p:cNvSpPr>
          <p:nvPr>
            <p:ph type="sldNum" idx="12"/>
          </p:nvPr>
        </p:nvSpPr>
        <p:spPr>
          <a:ln/>
        </p:spPr>
        <p:txBody>
          <a:bodyPr/>
          <a:lstStyle>
            <a:lvl1pPr>
              <a:defRPr/>
            </a:lvl1pPr>
          </a:lstStyle>
          <a:p>
            <a:pPr>
              <a:defRPr/>
            </a:pPr>
            <a:fld id="{BAEE83F9-CB01-4E0E-A8CD-FA6DDB30ADFC}" type="slidenum">
              <a:rPr lang="en-GB" altLang="en-US"/>
              <a:pPr>
                <a:defRPr/>
              </a:pPr>
              <a:t>‹#›</a:t>
            </a:fld>
            <a:endParaRPr lang="en-GB" altLang="en-US"/>
          </a:p>
        </p:txBody>
      </p:sp>
    </p:spTree>
    <p:extLst>
      <p:ext uri="{BB962C8B-B14F-4D97-AF65-F5344CB8AC3E}">
        <p14:creationId xmlns:p14="http://schemas.microsoft.com/office/powerpoint/2010/main" val="3730827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B170-6542-4AF5-85E1-65B58AB13EE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F09D2E9-0A61-4B45-BB13-8473268BC7B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A6BDED-8455-4C2D-8BCE-058034883D51}"/>
              </a:ext>
            </a:extLst>
          </p:cNvPr>
          <p:cNvSpPr>
            <a:spLocks noGrp="1"/>
          </p:cNvSpPr>
          <p:nvPr>
            <p:ph type="dt" sz="half" idx="10"/>
          </p:nvPr>
        </p:nvSpPr>
        <p:spPr/>
        <p:txBody>
          <a:bodyPr/>
          <a:lstStyle/>
          <a:p>
            <a:fld id="{430EA07C-2F03-4A98-AC4F-AE9E71512EFF}" type="datetimeFigureOut">
              <a:rPr lang="en-GB" smtClean="0"/>
              <a:t>11/04/2023</a:t>
            </a:fld>
            <a:endParaRPr lang="en-GB"/>
          </a:p>
        </p:txBody>
      </p:sp>
      <p:sp>
        <p:nvSpPr>
          <p:cNvPr id="5" name="Footer Placeholder 4">
            <a:extLst>
              <a:ext uri="{FF2B5EF4-FFF2-40B4-BE49-F238E27FC236}">
                <a16:creationId xmlns:a16="http://schemas.microsoft.com/office/drawing/2014/main" id="{E1EFF82B-0470-48B9-B71F-2A9D0652D8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6FA69A-2D00-47E2-A86E-3CAAE6D5EEDD}"/>
              </a:ext>
            </a:extLst>
          </p:cNvPr>
          <p:cNvSpPr>
            <a:spLocks noGrp="1"/>
          </p:cNvSpPr>
          <p:nvPr>
            <p:ph type="sldNum" sz="quarter" idx="12"/>
          </p:nvPr>
        </p:nvSpPr>
        <p:spPr/>
        <p:txBody>
          <a:bodyPr/>
          <a:lstStyle/>
          <a:p>
            <a:fld id="{49E1D643-D337-4311-91CC-918618C05DD0}" type="slidenum">
              <a:rPr lang="en-GB" smtClean="0"/>
              <a:t>‹#›</a:t>
            </a:fld>
            <a:endParaRPr lang="en-GB"/>
          </a:p>
        </p:txBody>
      </p:sp>
    </p:spTree>
    <p:extLst>
      <p:ext uri="{BB962C8B-B14F-4D97-AF65-F5344CB8AC3E}">
        <p14:creationId xmlns:p14="http://schemas.microsoft.com/office/powerpoint/2010/main" val="2373106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96A4C-F5D0-486F-8C62-066C32E369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DCE6FC8-FAB4-4235-B993-EDB99AF80F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50E3F23-DAC6-4EEE-AE7D-3C9B1E0D399E}"/>
              </a:ext>
            </a:extLst>
          </p:cNvPr>
          <p:cNvSpPr>
            <a:spLocks noGrp="1"/>
          </p:cNvSpPr>
          <p:nvPr>
            <p:ph type="dt" sz="half" idx="10"/>
          </p:nvPr>
        </p:nvSpPr>
        <p:spPr/>
        <p:txBody>
          <a:bodyPr/>
          <a:lstStyle/>
          <a:p>
            <a:fld id="{430EA07C-2F03-4A98-AC4F-AE9E71512EFF}" type="datetimeFigureOut">
              <a:rPr lang="en-GB" smtClean="0"/>
              <a:t>11/04/2023</a:t>
            </a:fld>
            <a:endParaRPr lang="en-GB"/>
          </a:p>
        </p:txBody>
      </p:sp>
      <p:sp>
        <p:nvSpPr>
          <p:cNvPr id="5" name="Footer Placeholder 4">
            <a:extLst>
              <a:ext uri="{FF2B5EF4-FFF2-40B4-BE49-F238E27FC236}">
                <a16:creationId xmlns:a16="http://schemas.microsoft.com/office/drawing/2014/main" id="{D7D74565-2FBF-482F-927E-2E36EE24ED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C09F4D-8614-4657-A45E-37B9D7C2FA53}"/>
              </a:ext>
            </a:extLst>
          </p:cNvPr>
          <p:cNvSpPr>
            <a:spLocks noGrp="1"/>
          </p:cNvSpPr>
          <p:nvPr>
            <p:ph type="sldNum" sz="quarter" idx="12"/>
          </p:nvPr>
        </p:nvSpPr>
        <p:spPr/>
        <p:txBody>
          <a:bodyPr/>
          <a:lstStyle/>
          <a:p>
            <a:fld id="{49E1D643-D337-4311-91CC-918618C05DD0}" type="slidenum">
              <a:rPr lang="en-GB" smtClean="0"/>
              <a:t>‹#›</a:t>
            </a:fld>
            <a:endParaRPr lang="en-GB"/>
          </a:p>
        </p:txBody>
      </p:sp>
    </p:spTree>
    <p:extLst>
      <p:ext uri="{BB962C8B-B14F-4D97-AF65-F5344CB8AC3E}">
        <p14:creationId xmlns:p14="http://schemas.microsoft.com/office/powerpoint/2010/main" val="354270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4909F-F4C4-478C-BCA7-1CF3923526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247A49-72AE-4EF9-8577-49B9455E516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DA14C96-7F35-48EA-86F8-626BBE1037D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220FBAD-0811-43F5-A779-D715151C4038}"/>
              </a:ext>
            </a:extLst>
          </p:cNvPr>
          <p:cNvSpPr>
            <a:spLocks noGrp="1"/>
          </p:cNvSpPr>
          <p:nvPr>
            <p:ph type="dt" sz="half" idx="10"/>
          </p:nvPr>
        </p:nvSpPr>
        <p:spPr/>
        <p:txBody>
          <a:bodyPr/>
          <a:lstStyle/>
          <a:p>
            <a:fld id="{430EA07C-2F03-4A98-AC4F-AE9E71512EFF}" type="datetimeFigureOut">
              <a:rPr lang="en-GB" smtClean="0"/>
              <a:t>11/04/2023</a:t>
            </a:fld>
            <a:endParaRPr lang="en-GB"/>
          </a:p>
        </p:txBody>
      </p:sp>
      <p:sp>
        <p:nvSpPr>
          <p:cNvPr id="6" name="Footer Placeholder 5">
            <a:extLst>
              <a:ext uri="{FF2B5EF4-FFF2-40B4-BE49-F238E27FC236}">
                <a16:creationId xmlns:a16="http://schemas.microsoft.com/office/drawing/2014/main" id="{8F37EA03-F796-44D7-9923-068D685FA4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074B3C-7A6A-452E-AF78-546041B9D674}"/>
              </a:ext>
            </a:extLst>
          </p:cNvPr>
          <p:cNvSpPr>
            <a:spLocks noGrp="1"/>
          </p:cNvSpPr>
          <p:nvPr>
            <p:ph type="sldNum" sz="quarter" idx="12"/>
          </p:nvPr>
        </p:nvSpPr>
        <p:spPr/>
        <p:txBody>
          <a:bodyPr/>
          <a:lstStyle/>
          <a:p>
            <a:fld id="{49E1D643-D337-4311-91CC-918618C05DD0}" type="slidenum">
              <a:rPr lang="en-GB" smtClean="0"/>
              <a:t>‹#›</a:t>
            </a:fld>
            <a:endParaRPr lang="en-GB"/>
          </a:p>
        </p:txBody>
      </p:sp>
    </p:spTree>
    <p:extLst>
      <p:ext uri="{BB962C8B-B14F-4D97-AF65-F5344CB8AC3E}">
        <p14:creationId xmlns:p14="http://schemas.microsoft.com/office/powerpoint/2010/main" val="2780107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1D679-AD7B-4DF1-B53F-A7888456191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F49468-9771-4EA4-83D1-EB25DE403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500DB75-6DC4-41A9-BC45-5AD89711D6A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DDF65D-EE21-4BB4-B78D-640A900FC0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E9E83EA-69C9-4177-A484-AAB588DBBD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8AFE77-0D24-4D8E-98D1-E3C20717EE4F}"/>
              </a:ext>
            </a:extLst>
          </p:cNvPr>
          <p:cNvSpPr>
            <a:spLocks noGrp="1"/>
          </p:cNvSpPr>
          <p:nvPr>
            <p:ph type="dt" sz="half" idx="10"/>
          </p:nvPr>
        </p:nvSpPr>
        <p:spPr/>
        <p:txBody>
          <a:bodyPr/>
          <a:lstStyle/>
          <a:p>
            <a:fld id="{430EA07C-2F03-4A98-AC4F-AE9E71512EFF}" type="datetimeFigureOut">
              <a:rPr lang="en-GB" smtClean="0"/>
              <a:t>11/04/2023</a:t>
            </a:fld>
            <a:endParaRPr lang="en-GB"/>
          </a:p>
        </p:txBody>
      </p:sp>
      <p:sp>
        <p:nvSpPr>
          <p:cNvPr id="8" name="Footer Placeholder 7">
            <a:extLst>
              <a:ext uri="{FF2B5EF4-FFF2-40B4-BE49-F238E27FC236}">
                <a16:creationId xmlns:a16="http://schemas.microsoft.com/office/drawing/2014/main" id="{41EF0613-03F2-48F8-B734-C5AA3DA1DDA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E222285-AF06-420A-A110-037CB81086F1}"/>
              </a:ext>
            </a:extLst>
          </p:cNvPr>
          <p:cNvSpPr>
            <a:spLocks noGrp="1"/>
          </p:cNvSpPr>
          <p:nvPr>
            <p:ph type="sldNum" sz="quarter" idx="12"/>
          </p:nvPr>
        </p:nvSpPr>
        <p:spPr/>
        <p:txBody>
          <a:bodyPr/>
          <a:lstStyle/>
          <a:p>
            <a:fld id="{49E1D643-D337-4311-91CC-918618C05DD0}" type="slidenum">
              <a:rPr lang="en-GB" smtClean="0"/>
              <a:t>‹#›</a:t>
            </a:fld>
            <a:endParaRPr lang="en-GB"/>
          </a:p>
        </p:txBody>
      </p:sp>
    </p:spTree>
    <p:extLst>
      <p:ext uri="{BB962C8B-B14F-4D97-AF65-F5344CB8AC3E}">
        <p14:creationId xmlns:p14="http://schemas.microsoft.com/office/powerpoint/2010/main" val="3981725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9C60-F472-43C6-B781-0CA51DC3D23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9D7367F-73C6-40D0-895D-2378474DF6AC}"/>
              </a:ext>
            </a:extLst>
          </p:cNvPr>
          <p:cNvSpPr>
            <a:spLocks noGrp="1"/>
          </p:cNvSpPr>
          <p:nvPr>
            <p:ph type="dt" sz="half" idx="10"/>
          </p:nvPr>
        </p:nvSpPr>
        <p:spPr/>
        <p:txBody>
          <a:bodyPr/>
          <a:lstStyle/>
          <a:p>
            <a:fld id="{430EA07C-2F03-4A98-AC4F-AE9E71512EFF}" type="datetimeFigureOut">
              <a:rPr lang="en-GB" smtClean="0"/>
              <a:t>11/04/2023</a:t>
            </a:fld>
            <a:endParaRPr lang="en-GB"/>
          </a:p>
        </p:txBody>
      </p:sp>
      <p:sp>
        <p:nvSpPr>
          <p:cNvPr id="4" name="Footer Placeholder 3">
            <a:extLst>
              <a:ext uri="{FF2B5EF4-FFF2-40B4-BE49-F238E27FC236}">
                <a16:creationId xmlns:a16="http://schemas.microsoft.com/office/drawing/2014/main" id="{9243CA43-302F-497E-916F-7790795681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1FAB654-DDA1-4B1E-AC55-C6491A30F811}"/>
              </a:ext>
            </a:extLst>
          </p:cNvPr>
          <p:cNvSpPr>
            <a:spLocks noGrp="1"/>
          </p:cNvSpPr>
          <p:nvPr>
            <p:ph type="sldNum" sz="quarter" idx="12"/>
          </p:nvPr>
        </p:nvSpPr>
        <p:spPr/>
        <p:txBody>
          <a:bodyPr/>
          <a:lstStyle/>
          <a:p>
            <a:fld id="{49E1D643-D337-4311-91CC-918618C05DD0}" type="slidenum">
              <a:rPr lang="en-GB" smtClean="0"/>
              <a:t>‹#›</a:t>
            </a:fld>
            <a:endParaRPr lang="en-GB"/>
          </a:p>
        </p:txBody>
      </p:sp>
    </p:spTree>
    <p:extLst>
      <p:ext uri="{BB962C8B-B14F-4D97-AF65-F5344CB8AC3E}">
        <p14:creationId xmlns:p14="http://schemas.microsoft.com/office/powerpoint/2010/main" val="2090913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A8BFEA-DE8A-49A5-B536-BC3388B4F5DE}"/>
              </a:ext>
            </a:extLst>
          </p:cNvPr>
          <p:cNvSpPr>
            <a:spLocks noGrp="1"/>
          </p:cNvSpPr>
          <p:nvPr>
            <p:ph type="dt" sz="half" idx="10"/>
          </p:nvPr>
        </p:nvSpPr>
        <p:spPr/>
        <p:txBody>
          <a:bodyPr/>
          <a:lstStyle/>
          <a:p>
            <a:fld id="{430EA07C-2F03-4A98-AC4F-AE9E71512EFF}" type="datetimeFigureOut">
              <a:rPr lang="en-GB" smtClean="0"/>
              <a:t>11/04/2023</a:t>
            </a:fld>
            <a:endParaRPr lang="en-GB"/>
          </a:p>
        </p:txBody>
      </p:sp>
      <p:sp>
        <p:nvSpPr>
          <p:cNvPr id="3" name="Footer Placeholder 2">
            <a:extLst>
              <a:ext uri="{FF2B5EF4-FFF2-40B4-BE49-F238E27FC236}">
                <a16:creationId xmlns:a16="http://schemas.microsoft.com/office/drawing/2014/main" id="{667B4278-80E2-4D6B-911C-781CB816C48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425CC64-E3D0-4133-8EED-57143A6B0F1E}"/>
              </a:ext>
            </a:extLst>
          </p:cNvPr>
          <p:cNvSpPr>
            <a:spLocks noGrp="1"/>
          </p:cNvSpPr>
          <p:nvPr>
            <p:ph type="sldNum" sz="quarter" idx="12"/>
          </p:nvPr>
        </p:nvSpPr>
        <p:spPr/>
        <p:txBody>
          <a:bodyPr/>
          <a:lstStyle/>
          <a:p>
            <a:fld id="{49E1D643-D337-4311-91CC-918618C05DD0}" type="slidenum">
              <a:rPr lang="en-GB" smtClean="0"/>
              <a:t>‹#›</a:t>
            </a:fld>
            <a:endParaRPr lang="en-GB"/>
          </a:p>
        </p:txBody>
      </p:sp>
    </p:spTree>
    <p:extLst>
      <p:ext uri="{BB962C8B-B14F-4D97-AF65-F5344CB8AC3E}">
        <p14:creationId xmlns:p14="http://schemas.microsoft.com/office/powerpoint/2010/main" val="2319353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D7759-B5EE-42CD-84FD-9B40F2DB33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7B87A09-BEAA-446B-9EA9-C50481B47A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03558D6-E2EF-43AB-844A-1200EAC77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7024B1-3758-49FB-8DCD-E9DD66AE1D2A}"/>
              </a:ext>
            </a:extLst>
          </p:cNvPr>
          <p:cNvSpPr>
            <a:spLocks noGrp="1"/>
          </p:cNvSpPr>
          <p:nvPr>
            <p:ph type="dt" sz="half" idx="10"/>
          </p:nvPr>
        </p:nvSpPr>
        <p:spPr/>
        <p:txBody>
          <a:bodyPr/>
          <a:lstStyle/>
          <a:p>
            <a:fld id="{430EA07C-2F03-4A98-AC4F-AE9E71512EFF}" type="datetimeFigureOut">
              <a:rPr lang="en-GB" smtClean="0"/>
              <a:t>11/04/2023</a:t>
            </a:fld>
            <a:endParaRPr lang="en-GB"/>
          </a:p>
        </p:txBody>
      </p:sp>
      <p:sp>
        <p:nvSpPr>
          <p:cNvPr id="6" name="Footer Placeholder 5">
            <a:extLst>
              <a:ext uri="{FF2B5EF4-FFF2-40B4-BE49-F238E27FC236}">
                <a16:creationId xmlns:a16="http://schemas.microsoft.com/office/drawing/2014/main" id="{7A409F58-CDE9-4EDD-AEF0-B9C59B8341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55B691-C2B2-45C1-895C-3CA592209DD2}"/>
              </a:ext>
            </a:extLst>
          </p:cNvPr>
          <p:cNvSpPr>
            <a:spLocks noGrp="1"/>
          </p:cNvSpPr>
          <p:nvPr>
            <p:ph type="sldNum" sz="quarter" idx="12"/>
          </p:nvPr>
        </p:nvSpPr>
        <p:spPr/>
        <p:txBody>
          <a:bodyPr/>
          <a:lstStyle/>
          <a:p>
            <a:fld id="{49E1D643-D337-4311-91CC-918618C05DD0}" type="slidenum">
              <a:rPr lang="en-GB" smtClean="0"/>
              <a:t>‹#›</a:t>
            </a:fld>
            <a:endParaRPr lang="en-GB"/>
          </a:p>
        </p:txBody>
      </p:sp>
    </p:spTree>
    <p:extLst>
      <p:ext uri="{BB962C8B-B14F-4D97-AF65-F5344CB8AC3E}">
        <p14:creationId xmlns:p14="http://schemas.microsoft.com/office/powerpoint/2010/main" val="3058542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826DE-269B-4B3A-932E-C0864E68EA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AE73E75-4315-4830-BA5F-F780045E1F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060C0A9-88F4-458E-ADE3-87E41BAB5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4E1D600-F740-4C89-8A38-C68039BB8680}"/>
              </a:ext>
            </a:extLst>
          </p:cNvPr>
          <p:cNvSpPr>
            <a:spLocks noGrp="1"/>
          </p:cNvSpPr>
          <p:nvPr>
            <p:ph type="dt" sz="half" idx="10"/>
          </p:nvPr>
        </p:nvSpPr>
        <p:spPr/>
        <p:txBody>
          <a:bodyPr/>
          <a:lstStyle/>
          <a:p>
            <a:fld id="{430EA07C-2F03-4A98-AC4F-AE9E71512EFF}" type="datetimeFigureOut">
              <a:rPr lang="en-GB" smtClean="0"/>
              <a:t>11/04/2023</a:t>
            </a:fld>
            <a:endParaRPr lang="en-GB"/>
          </a:p>
        </p:txBody>
      </p:sp>
      <p:sp>
        <p:nvSpPr>
          <p:cNvPr id="6" name="Footer Placeholder 5">
            <a:extLst>
              <a:ext uri="{FF2B5EF4-FFF2-40B4-BE49-F238E27FC236}">
                <a16:creationId xmlns:a16="http://schemas.microsoft.com/office/drawing/2014/main" id="{4DEAE5E6-D250-4AD8-B5E9-37F1E2E2FB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0A6603-9681-4202-BA0A-AC9D68A14F4E}"/>
              </a:ext>
            </a:extLst>
          </p:cNvPr>
          <p:cNvSpPr>
            <a:spLocks noGrp="1"/>
          </p:cNvSpPr>
          <p:nvPr>
            <p:ph type="sldNum" sz="quarter" idx="12"/>
          </p:nvPr>
        </p:nvSpPr>
        <p:spPr/>
        <p:txBody>
          <a:bodyPr/>
          <a:lstStyle/>
          <a:p>
            <a:fld id="{49E1D643-D337-4311-91CC-918618C05DD0}" type="slidenum">
              <a:rPr lang="en-GB" smtClean="0"/>
              <a:t>‹#›</a:t>
            </a:fld>
            <a:endParaRPr lang="en-GB"/>
          </a:p>
        </p:txBody>
      </p:sp>
    </p:spTree>
    <p:extLst>
      <p:ext uri="{BB962C8B-B14F-4D97-AF65-F5344CB8AC3E}">
        <p14:creationId xmlns:p14="http://schemas.microsoft.com/office/powerpoint/2010/main" val="1209610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8987A6-B1FD-450E-8BB1-8AF2DF71F7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08E5AE-4672-440D-986B-C013F7EC0F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9925BA-AFAB-47C1-AD77-9EB0E898F9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0EA07C-2F03-4A98-AC4F-AE9E71512EFF}" type="datetimeFigureOut">
              <a:rPr lang="en-GB" smtClean="0"/>
              <a:t>11/04/2023</a:t>
            </a:fld>
            <a:endParaRPr lang="en-GB"/>
          </a:p>
        </p:txBody>
      </p:sp>
      <p:sp>
        <p:nvSpPr>
          <p:cNvPr id="5" name="Footer Placeholder 4">
            <a:extLst>
              <a:ext uri="{FF2B5EF4-FFF2-40B4-BE49-F238E27FC236}">
                <a16:creationId xmlns:a16="http://schemas.microsoft.com/office/drawing/2014/main" id="{15F2ACBD-C04A-481B-8587-4C48C6CA7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35EA5-A870-4C7F-962E-82EF696E52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1D643-D337-4311-91CC-918618C05DD0}" type="slidenum">
              <a:rPr lang="en-GB" smtClean="0"/>
              <a:t>‹#›</a:t>
            </a:fld>
            <a:endParaRPr lang="en-GB"/>
          </a:p>
        </p:txBody>
      </p:sp>
    </p:spTree>
    <p:extLst>
      <p:ext uri="{BB962C8B-B14F-4D97-AF65-F5344CB8AC3E}">
        <p14:creationId xmlns:p14="http://schemas.microsoft.com/office/powerpoint/2010/main" val="1392469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00.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customXml" Target="../ink/ink3.xml"/><Relationship Id="rId4" Type="http://schemas.openxmlformats.org/officeDocument/2006/relationships/notesSlide" Target="../notesSlides/notesSlide15.xml"/><Relationship Id="rId9"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onafarawayday.com/Radiogenic/CH4/Ch4-1.htm" TargetMode="External"/><Relationship Id="rId2" Type="http://schemas.openxmlformats.org/officeDocument/2006/relationships/hyperlink" Target="https://dept.astro.lsa.umich.edu/ugactivities/Labs/GeoAge/GeoAgeIntro.html" TargetMode="External"/><Relationship Id="rId1" Type="http://schemas.openxmlformats.org/officeDocument/2006/relationships/slideLayout" Target="../slideLayouts/slideLayout12.xml"/><Relationship Id="rId5" Type="http://schemas.openxmlformats.org/officeDocument/2006/relationships/hyperlink" Target="http://www.integral-calculator.com/" TargetMode="External"/><Relationship Id="rId4" Type="http://schemas.openxmlformats.org/officeDocument/2006/relationships/hyperlink" Target="http://www.khanacademy.org/Science/biology/history-of-life-earth/radiometric-dating/v/k-ar-dating-calculat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cake&#10;&#10;Description generated with high confidence">
            <a:extLst>
              <a:ext uri="{FF2B5EF4-FFF2-40B4-BE49-F238E27FC236}">
                <a16:creationId xmlns:a16="http://schemas.microsoft.com/office/drawing/2014/main" id="{7AFDF1B5-AC1C-49DD-A979-589F9732825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055" r="15545"/>
          <a:stretch/>
        </p:blipFill>
        <p:spPr>
          <a:xfrm>
            <a:off x="20" y="10"/>
            <a:ext cx="7534636" cy="6857990"/>
          </a:xfrm>
          <a:prstGeom prst="rect">
            <a:avLst/>
          </a:prstGeom>
        </p:spPr>
      </p:pic>
      <p:sp>
        <p:nvSpPr>
          <p:cNvPr id="2" name="Title 1">
            <a:extLst>
              <a:ext uri="{FF2B5EF4-FFF2-40B4-BE49-F238E27FC236}">
                <a16:creationId xmlns:a16="http://schemas.microsoft.com/office/drawing/2014/main" id="{48C2959C-46B3-47F2-BFAC-8D655F514538}"/>
              </a:ext>
            </a:extLst>
          </p:cNvPr>
          <p:cNvSpPr>
            <a:spLocks noGrp="1"/>
          </p:cNvSpPr>
          <p:nvPr>
            <p:ph type="ctrTitle"/>
          </p:nvPr>
        </p:nvSpPr>
        <p:spPr>
          <a:xfrm>
            <a:off x="8174735" y="640081"/>
            <a:ext cx="3377183" cy="3708895"/>
          </a:xfrm>
          <a:noFill/>
        </p:spPr>
        <p:txBody>
          <a:bodyPr>
            <a:normAutofit/>
          </a:bodyPr>
          <a:lstStyle/>
          <a:p>
            <a:pPr algn="l"/>
            <a:r>
              <a:rPr lang="en-GB" sz="4400" dirty="0"/>
              <a:t>How old is this rock?</a:t>
            </a:r>
          </a:p>
        </p:txBody>
      </p:sp>
      <p:sp>
        <p:nvSpPr>
          <p:cNvPr id="3" name="Subtitle 2">
            <a:extLst>
              <a:ext uri="{FF2B5EF4-FFF2-40B4-BE49-F238E27FC236}">
                <a16:creationId xmlns:a16="http://schemas.microsoft.com/office/drawing/2014/main" id="{7F19B4DB-BD39-4416-9B43-6940EC531C39}"/>
              </a:ext>
            </a:extLst>
          </p:cNvPr>
          <p:cNvSpPr>
            <a:spLocks noGrp="1"/>
          </p:cNvSpPr>
          <p:nvPr>
            <p:ph type="subTitle" idx="1"/>
          </p:nvPr>
        </p:nvSpPr>
        <p:spPr>
          <a:xfrm>
            <a:off x="8174735" y="4571999"/>
            <a:ext cx="3377184" cy="1645921"/>
          </a:xfrm>
          <a:noFill/>
        </p:spPr>
        <p:txBody>
          <a:bodyPr>
            <a:normAutofit/>
          </a:bodyPr>
          <a:lstStyle/>
          <a:p>
            <a:pPr algn="l"/>
            <a:r>
              <a:rPr lang="en-GB" sz="2000" dirty="0"/>
              <a:t>Peter Williams</a:t>
            </a:r>
          </a:p>
        </p:txBody>
      </p:sp>
      <p:pic>
        <p:nvPicPr>
          <p:cNvPr id="6" name="Picture 3">
            <a:extLst>
              <a:ext uri="{FF2B5EF4-FFF2-40B4-BE49-F238E27FC236}">
                <a16:creationId xmlns:a16="http://schemas.microsoft.com/office/drawing/2014/main" id="{F8508162-BC0B-4577-827E-E5684678C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6366" y="156301"/>
            <a:ext cx="1822450" cy="7445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113613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AE477-31B4-42DC-AEED-5AD4ECF34B52}"/>
              </a:ext>
            </a:extLst>
          </p:cNvPr>
          <p:cNvSpPr>
            <a:spLocks noGrp="1"/>
          </p:cNvSpPr>
          <p:nvPr>
            <p:ph type="title"/>
          </p:nvPr>
        </p:nvSpPr>
        <p:spPr>
          <a:xfrm>
            <a:off x="426798" y="-5167"/>
            <a:ext cx="10515600" cy="1325563"/>
          </a:xfrm>
        </p:spPr>
        <p:txBody>
          <a:bodyPr/>
          <a:lstStyle/>
          <a:p>
            <a:r>
              <a:rPr lang="en-GB" dirty="0"/>
              <a:t>Finding the decay constant</a:t>
            </a:r>
          </a:p>
        </p:txBody>
      </p:sp>
      <p:pic>
        <p:nvPicPr>
          <p:cNvPr id="5" name="Content Placeholder 4" descr="A picture containing object&#10;&#10;Description generated with high confidence">
            <a:extLst>
              <a:ext uri="{FF2B5EF4-FFF2-40B4-BE49-F238E27FC236}">
                <a16:creationId xmlns:a16="http://schemas.microsoft.com/office/drawing/2014/main" id="{80EB080A-DF50-46C2-BBDC-14FD333D9A1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2821" y="1527033"/>
            <a:ext cx="4428387" cy="2670684"/>
          </a:xfrm>
        </p:spPr>
      </p:pic>
      <p:sp>
        <p:nvSpPr>
          <p:cNvPr id="6" name="TextBox 5">
            <a:extLst>
              <a:ext uri="{FF2B5EF4-FFF2-40B4-BE49-F238E27FC236}">
                <a16:creationId xmlns:a16="http://schemas.microsoft.com/office/drawing/2014/main" id="{C7A67B4B-CD2A-4E9B-8586-06555D78F273}"/>
              </a:ext>
            </a:extLst>
          </p:cNvPr>
          <p:cNvSpPr txBox="1"/>
          <p:nvPr/>
        </p:nvSpPr>
        <p:spPr>
          <a:xfrm>
            <a:off x="6096000" y="2094449"/>
            <a:ext cx="5721030" cy="2585323"/>
          </a:xfrm>
          <a:prstGeom prst="rect">
            <a:avLst/>
          </a:prstGeom>
          <a:noFill/>
        </p:spPr>
        <p:txBody>
          <a:bodyPr wrap="square" rtlCol="0">
            <a:spAutoFit/>
          </a:bodyPr>
          <a:lstStyle/>
          <a:p>
            <a:pPr marL="285750" indent="-285750">
              <a:buFont typeface="Arial" panose="020B0604020202020204" pitchFamily="34" charset="0"/>
              <a:buChar char="•"/>
            </a:pPr>
            <a:r>
              <a:rPr lang="en-GB" dirty="0"/>
              <a:t>Prepare a pure sample of isotope</a:t>
            </a:r>
          </a:p>
          <a:p>
            <a:pPr marL="285750" indent="-285750">
              <a:buFont typeface="Arial" panose="020B0604020202020204" pitchFamily="34" charset="0"/>
              <a:buChar char="•"/>
            </a:pPr>
            <a:r>
              <a:rPr lang="en-GB" dirty="0"/>
              <a:t>Roll it flat to 1 atom thick ??</a:t>
            </a:r>
          </a:p>
          <a:p>
            <a:pPr marL="285750" indent="-285750">
              <a:buFont typeface="Arial" panose="020B0604020202020204" pitchFamily="34" charset="0"/>
              <a:buChar char="•"/>
            </a:pPr>
            <a:r>
              <a:rPr lang="en-GB" dirty="0"/>
              <a:t>Place between two scintillating crystals</a:t>
            </a:r>
          </a:p>
          <a:p>
            <a:pPr marL="285750" indent="-285750">
              <a:buFont typeface="Arial" panose="020B0604020202020204" pitchFamily="34" charset="0"/>
              <a:buChar char="•"/>
            </a:pPr>
            <a:r>
              <a:rPr lang="en-GB" dirty="0"/>
              <a:t>Use Avogadro’s number to find the number of parent atoms</a:t>
            </a:r>
          </a:p>
          <a:p>
            <a:pPr marL="285750" indent="-285750">
              <a:buFont typeface="Arial" panose="020B0604020202020204" pitchFamily="34" charset="0"/>
              <a:buChar char="•"/>
            </a:pPr>
            <a:r>
              <a:rPr lang="en-GB" dirty="0"/>
              <a:t>Count the flashes of light in the crystals using the sensor and divide by the length of time to find the rate of decay (about 70 flashes/s for a 10mg sample of </a:t>
            </a:r>
            <a:r>
              <a:rPr lang="en-GB" dirty="0" err="1"/>
              <a:t>Rb</a:t>
            </a:r>
            <a:r>
              <a:rPr lang="en-GB"/>
              <a:t>).</a:t>
            </a:r>
            <a:endParaRPr lang="en-GB" dirty="0"/>
          </a:p>
          <a:p>
            <a:endParaRPr lang="en-GB" dirty="0"/>
          </a:p>
        </p:txBody>
      </p:sp>
      <p:sp>
        <p:nvSpPr>
          <p:cNvPr id="7" name="TextBox 6">
            <a:extLst>
              <a:ext uri="{FF2B5EF4-FFF2-40B4-BE49-F238E27FC236}">
                <a16:creationId xmlns:a16="http://schemas.microsoft.com/office/drawing/2014/main" id="{2B566E53-3FD1-414F-BD13-B2B7A48887B8}"/>
              </a:ext>
            </a:extLst>
          </p:cNvPr>
          <p:cNvSpPr txBox="1"/>
          <p:nvPr/>
        </p:nvSpPr>
        <p:spPr>
          <a:xfrm>
            <a:off x="1551964" y="5520775"/>
            <a:ext cx="9199378" cy="646331"/>
          </a:xfrm>
          <a:prstGeom prst="rect">
            <a:avLst/>
          </a:prstGeom>
          <a:noFill/>
        </p:spPr>
        <p:txBody>
          <a:bodyPr wrap="none" rtlCol="0">
            <a:spAutoFit/>
          </a:bodyPr>
          <a:lstStyle/>
          <a:p>
            <a:r>
              <a:rPr lang="en-GB" dirty="0"/>
              <a:t>The particles emitted when the parent atom decays travel through</a:t>
            </a:r>
          </a:p>
          <a:p>
            <a:r>
              <a:rPr lang="en-GB" dirty="0"/>
              <a:t>the crystals faster than light can and leave a track of light behind them. This is called </a:t>
            </a:r>
            <a:r>
              <a:rPr lang="en-GB" i="1" dirty="0"/>
              <a:t>Scintillation</a:t>
            </a:r>
            <a:r>
              <a:rPr lang="en-GB" dirty="0"/>
              <a:t>.</a:t>
            </a:r>
          </a:p>
        </p:txBody>
      </p:sp>
      <p:sp>
        <p:nvSpPr>
          <p:cNvPr id="8" name="Star: 5 Points 7">
            <a:extLst>
              <a:ext uri="{FF2B5EF4-FFF2-40B4-BE49-F238E27FC236}">
                <a16:creationId xmlns:a16="http://schemas.microsoft.com/office/drawing/2014/main" id="{DE7FCF11-5D25-41B7-B2F9-657C4A686295}"/>
              </a:ext>
            </a:extLst>
          </p:cNvPr>
          <p:cNvSpPr/>
          <p:nvPr/>
        </p:nvSpPr>
        <p:spPr>
          <a:xfrm>
            <a:off x="1124126" y="5416102"/>
            <a:ext cx="427838" cy="427838"/>
          </a:xfrm>
          <a:prstGeom prst="star5">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378608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B024-57F0-462A-8AE2-1E701E66E3B2}"/>
              </a:ext>
            </a:extLst>
          </p:cNvPr>
          <p:cNvSpPr>
            <a:spLocks noGrp="1"/>
          </p:cNvSpPr>
          <p:nvPr>
            <p:ph type="title"/>
          </p:nvPr>
        </p:nvSpPr>
        <p:spPr/>
        <p:txBody>
          <a:bodyPr/>
          <a:lstStyle/>
          <a:p>
            <a:r>
              <a:rPr lang="en-GB"/>
              <a:t>Isotope data</a:t>
            </a:r>
          </a:p>
        </p:txBody>
      </p:sp>
      <p:sp>
        <p:nvSpPr>
          <p:cNvPr id="3" name="Content Placeholder 2">
            <a:extLst>
              <a:ext uri="{FF2B5EF4-FFF2-40B4-BE49-F238E27FC236}">
                <a16:creationId xmlns:a16="http://schemas.microsoft.com/office/drawing/2014/main" id="{6D0E3F77-8F4D-417C-B62B-3DF2E753A759}"/>
              </a:ext>
            </a:extLst>
          </p:cNvPr>
          <p:cNvSpPr>
            <a:spLocks noGrp="1"/>
          </p:cNvSpPr>
          <p:nvPr>
            <p:ph idx="1"/>
          </p:nvPr>
        </p:nvSpPr>
        <p:spPr/>
        <p:txBody>
          <a:bodyPr/>
          <a:lstStyle/>
          <a:p>
            <a:endParaRPr lang="en-GB"/>
          </a:p>
        </p:txBody>
      </p:sp>
      <p:graphicFrame>
        <p:nvGraphicFramePr>
          <p:cNvPr id="4" name="Table 3">
            <a:extLst>
              <a:ext uri="{FF2B5EF4-FFF2-40B4-BE49-F238E27FC236}">
                <a16:creationId xmlns:a16="http://schemas.microsoft.com/office/drawing/2014/main" id="{9A0F077C-2925-4FE2-8972-C3029C89D850}"/>
              </a:ext>
            </a:extLst>
          </p:cNvPr>
          <p:cNvGraphicFramePr>
            <a:graphicFrameLocks noGrp="1"/>
          </p:cNvGraphicFramePr>
          <p:nvPr>
            <p:extLst>
              <p:ext uri="{D42A27DB-BD31-4B8C-83A1-F6EECF244321}">
                <p14:modId xmlns:p14="http://schemas.microsoft.com/office/powerpoint/2010/main" val="2605797153"/>
              </p:ext>
            </p:extLst>
          </p:nvPr>
        </p:nvGraphicFramePr>
        <p:xfrm>
          <a:off x="719831" y="1907629"/>
          <a:ext cx="8848032" cy="3744416"/>
        </p:xfrm>
        <a:graphic>
          <a:graphicData uri="http://schemas.openxmlformats.org/drawingml/2006/table">
            <a:tbl>
              <a:tblPr firstRow="1" bandRow="1">
                <a:tableStyleId>{5C22544A-7EE6-4342-B048-85BDC9FD1C3A}</a:tableStyleId>
              </a:tblPr>
              <a:tblGrid>
                <a:gridCol w="2949017">
                  <a:extLst>
                    <a:ext uri="{9D8B030D-6E8A-4147-A177-3AD203B41FA5}">
                      <a16:colId xmlns:a16="http://schemas.microsoft.com/office/drawing/2014/main" val="1791204823"/>
                    </a:ext>
                  </a:extLst>
                </a:gridCol>
                <a:gridCol w="2949017">
                  <a:extLst>
                    <a:ext uri="{9D8B030D-6E8A-4147-A177-3AD203B41FA5}">
                      <a16:colId xmlns:a16="http://schemas.microsoft.com/office/drawing/2014/main" val="4143972042"/>
                    </a:ext>
                  </a:extLst>
                </a:gridCol>
                <a:gridCol w="2949998">
                  <a:extLst>
                    <a:ext uri="{9D8B030D-6E8A-4147-A177-3AD203B41FA5}">
                      <a16:colId xmlns:a16="http://schemas.microsoft.com/office/drawing/2014/main" val="3844162561"/>
                    </a:ext>
                  </a:extLst>
                </a:gridCol>
              </a:tblGrid>
              <a:tr h="936104">
                <a:tc>
                  <a:txBody>
                    <a:bodyPr/>
                    <a:lstStyle/>
                    <a:p>
                      <a:pPr>
                        <a:lnSpc>
                          <a:spcPct val="107000"/>
                        </a:lnSpc>
                        <a:spcAft>
                          <a:spcPts val="0"/>
                        </a:spcAft>
                      </a:pPr>
                      <a:r>
                        <a:rPr lang="en-GB" sz="2000" dirty="0">
                          <a:effectLst/>
                        </a:rPr>
                        <a:t>Parent/daughter</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Decay constant (year</a:t>
                      </a:r>
                      <a:r>
                        <a:rPr lang="en-GB" sz="2000" baseline="30000">
                          <a:effectLst/>
                        </a:rPr>
                        <a:t>-1</a:t>
                      </a:r>
                      <a:r>
                        <a:rPr lang="en-GB" sz="2000">
                          <a:effectLst/>
                        </a:rPr>
                        <a:t>)</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Half-life (year)</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46081255"/>
                  </a:ext>
                </a:extLst>
              </a:tr>
              <a:tr h="936104">
                <a:tc>
                  <a:txBody>
                    <a:bodyPr/>
                    <a:lstStyle/>
                    <a:p>
                      <a:pPr>
                        <a:lnSpc>
                          <a:spcPct val="107000"/>
                        </a:lnSpc>
                        <a:spcAft>
                          <a:spcPts val="0"/>
                        </a:spcAft>
                      </a:pPr>
                      <a:r>
                        <a:rPr lang="en-GB" sz="2000" baseline="30000">
                          <a:effectLst/>
                        </a:rPr>
                        <a:t>87</a:t>
                      </a:r>
                      <a:r>
                        <a:rPr lang="en-GB" sz="2000">
                          <a:effectLst/>
                        </a:rPr>
                        <a:t>Rb/</a:t>
                      </a:r>
                      <a:r>
                        <a:rPr lang="en-GB" sz="2000" baseline="30000">
                          <a:effectLst/>
                        </a:rPr>
                        <a:t>86</a:t>
                      </a:r>
                      <a:r>
                        <a:rPr lang="en-GB" sz="2000">
                          <a:effectLst/>
                        </a:rPr>
                        <a:t>Sr</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1.42 x 10</a:t>
                      </a:r>
                      <a:r>
                        <a:rPr lang="en-GB" sz="2000" baseline="30000">
                          <a:effectLst/>
                        </a:rPr>
                        <a:t>-11</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4.88 x 10</a:t>
                      </a:r>
                      <a:r>
                        <a:rPr lang="en-GB" sz="2000" baseline="30000">
                          <a:effectLst/>
                        </a:rPr>
                        <a:t>9 </a:t>
                      </a:r>
                      <a:r>
                        <a:rPr lang="en-GB" sz="2000">
                          <a:effectLst/>
                        </a:rPr>
                        <a:t>(Ga)</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26001097"/>
                  </a:ext>
                </a:extLst>
              </a:tr>
              <a:tr h="936104">
                <a:tc>
                  <a:txBody>
                    <a:bodyPr/>
                    <a:lstStyle/>
                    <a:p>
                      <a:pPr>
                        <a:lnSpc>
                          <a:spcPct val="107000"/>
                        </a:lnSpc>
                        <a:spcAft>
                          <a:spcPts val="0"/>
                        </a:spcAft>
                      </a:pPr>
                      <a:r>
                        <a:rPr lang="en-GB" sz="2000" baseline="30000">
                          <a:effectLst/>
                        </a:rPr>
                        <a:t>40</a:t>
                      </a:r>
                      <a:r>
                        <a:rPr lang="en-GB" sz="2000">
                          <a:effectLst/>
                        </a:rPr>
                        <a:t>K/</a:t>
                      </a:r>
                      <a:r>
                        <a:rPr lang="en-GB" sz="2000" baseline="30000">
                          <a:effectLst/>
                        </a:rPr>
                        <a:t>40</a:t>
                      </a:r>
                      <a:r>
                        <a:rPr lang="en-GB" sz="2000">
                          <a:effectLst/>
                        </a:rPr>
                        <a:t>Ar</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5.55 x 10</a:t>
                      </a:r>
                      <a:r>
                        <a:rPr lang="en-GB" sz="2000" baseline="30000">
                          <a:effectLst/>
                        </a:rPr>
                        <a:t>-10</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1.28 x 10</a:t>
                      </a:r>
                      <a:r>
                        <a:rPr lang="en-GB" sz="2000" baseline="30000">
                          <a:effectLst/>
                        </a:rPr>
                        <a:t>9</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96515888"/>
                  </a:ext>
                </a:extLst>
              </a:tr>
              <a:tr h="936104">
                <a:tc>
                  <a:txBody>
                    <a:bodyPr/>
                    <a:lstStyle/>
                    <a:p>
                      <a:pPr>
                        <a:lnSpc>
                          <a:spcPct val="107000"/>
                        </a:lnSpc>
                        <a:spcAft>
                          <a:spcPts val="0"/>
                        </a:spcAft>
                      </a:pPr>
                      <a:r>
                        <a:rPr lang="en-GB" sz="2000" baseline="30000">
                          <a:effectLst/>
                        </a:rPr>
                        <a:t>147</a:t>
                      </a:r>
                      <a:r>
                        <a:rPr lang="en-GB" sz="2000">
                          <a:effectLst/>
                        </a:rPr>
                        <a:t>Sm/</a:t>
                      </a:r>
                      <a:r>
                        <a:rPr lang="en-GB" sz="2000" baseline="30000">
                          <a:effectLst/>
                        </a:rPr>
                        <a:t>143</a:t>
                      </a:r>
                      <a:r>
                        <a:rPr lang="en-GB" sz="2000">
                          <a:effectLst/>
                        </a:rPr>
                        <a:t>Nd</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a:effectLst/>
                        </a:rPr>
                        <a:t>6.54 x 10</a:t>
                      </a:r>
                      <a:r>
                        <a:rPr lang="en-GB" sz="2000" baseline="30000">
                          <a:effectLst/>
                        </a:rPr>
                        <a:t>-12</a:t>
                      </a:r>
                      <a:endParaRPr lang="en-GB"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0"/>
                        </a:spcAft>
                      </a:pPr>
                      <a:r>
                        <a:rPr lang="en-GB" sz="2000" dirty="0">
                          <a:effectLst/>
                        </a:rPr>
                        <a:t>1.06 x 10</a:t>
                      </a:r>
                      <a:r>
                        <a:rPr lang="en-GB" sz="2000" baseline="30000" dirty="0">
                          <a:effectLst/>
                        </a:rPr>
                        <a:t>11</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99890109"/>
                  </a:ext>
                </a:extLst>
              </a:tr>
            </a:tbl>
          </a:graphicData>
        </a:graphic>
      </p:graphicFrame>
    </p:spTree>
    <p:extLst>
      <p:ext uri="{BB962C8B-B14F-4D97-AF65-F5344CB8AC3E}">
        <p14:creationId xmlns:p14="http://schemas.microsoft.com/office/powerpoint/2010/main" val="9420254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Half-life</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2513" y="1337284"/>
            <a:ext cx="7442780" cy="4508717"/>
          </a:xfrm>
        </p:spPr>
      </p:pic>
    </p:spTree>
    <p:extLst>
      <p:ext uri="{BB962C8B-B14F-4D97-AF65-F5344CB8AC3E}">
        <p14:creationId xmlns:p14="http://schemas.microsoft.com/office/powerpoint/2010/main" val="1711772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Setting the clock</a:t>
            </a:r>
          </a:p>
        </p:txBody>
      </p:sp>
      <mc:AlternateContent xmlns:mc="http://schemas.openxmlformats.org/markup-compatibility/2006" xmlns:p14="http://schemas.microsoft.com/office/powerpoint/2010/main">
        <mc:Choice Requires="p14">
          <p:contentPart p14:bwMode="auto" r:id="rId2">
            <p14:nvContentPartPr>
              <p14:cNvPr id="8" name="Ink 7"/>
              <p14:cNvContentPartPr/>
              <p14:nvPr/>
            </p14:nvContentPartPr>
            <p14:xfrm>
              <a:off x="4735496" y="3882663"/>
              <a:ext cx="9144" cy="327"/>
            </p14:xfrm>
          </p:contentPart>
        </mc:Choice>
        <mc:Fallback xmlns="">
          <p:pic>
            <p:nvPicPr>
              <p:cNvPr id="8" name="Ink 7"/>
              <p:cNvPicPr/>
              <p:nvPr/>
            </p:nvPicPr>
            <p:blipFill>
              <a:blip r:embed="rId4"/>
              <a:stretch>
                <a:fillRect/>
              </a:stretch>
            </p:blipFill>
            <p:spPr>
              <a:xfrm>
                <a:off x="4725986" y="3874161"/>
                <a:ext cx="28164" cy="17331"/>
              </a:xfrm>
              <a:prstGeom prst="rect">
                <a:avLst/>
              </a:prstGeom>
            </p:spPr>
          </p:pic>
        </mc:Fallback>
      </mc:AlternateContent>
      <p:pic>
        <p:nvPicPr>
          <p:cNvPr id="9" name="Content Placeholder 8"/>
          <p:cNvPicPr>
            <a:picLocks noGrp="1" noChangeAspect="1"/>
          </p:cNvPicPr>
          <p:nvPr>
            <p:ph idx="1"/>
          </p:nvPr>
        </p:nvPicPr>
        <p:blipFill rotWithShape="1">
          <a:blip r:embed="rId5">
            <a:extLst>
              <a:ext uri="{28A0092B-C50C-407E-A947-70E740481C1C}">
                <a14:useLocalDpi xmlns:a14="http://schemas.microsoft.com/office/drawing/2010/main" val="0"/>
              </a:ext>
            </a:extLst>
          </a:blip>
          <a:srcRect l="42399" r="15937" b="14589"/>
          <a:stretch/>
        </p:blipFill>
        <p:spPr>
          <a:xfrm>
            <a:off x="6945217" y="2186436"/>
            <a:ext cx="2482325" cy="3392456"/>
          </a:xfrm>
        </p:spPr>
      </p:pic>
      <p:sp>
        <p:nvSpPr>
          <p:cNvPr id="11" name="TextBox 10"/>
          <p:cNvSpPr txBox="1"/>
          <p:nvPr/>
        </p:nvSpPr>
        <p:spPr>
          <a:xfrm>
            <a:off x="2241863" y="2186436"/>
            <a:ext cx="4050110" cy="2856488"/>
          </a:xfrm>
          <a:prstGeom prst="rect">
            <a:avLst/>
          </a:prstGeom>
          <a:noFill/>
        </p:spPr>
        <p:txBody>
          <a:bodyPr wrap="square" rtlCol="0">
            <a:spAutoFit/>
          </a:bodyPr>
          <a:lstStyle/>
          <a:p>
            <a:r>
              <a:rPr lang="en-GB" sz="1633" dirty="0"/>
              <a:t>When the </a:t>
            </a:r>
            <a:r>
              <a:rPr lang="en-GB" sz="1633"/>
              <a:t>molten rock starts </a:t>
            </a:r>
            <a:r>
              <a:rPr lang="en-GB" sz="1633" dirty="0"/>
              <a:t>to cool, the radioactive isotopes are included in the crystals, either as part of the crystal structure or as impurities. The solidification seals in the atoms. </a:t>
            </a:r>
          </a:p>
          <a:p>
            <a:r>
              <a:rPr lang="en-GB" sz="1633" dirty="0"/>
              <a:t>If the rock is re-heated this can reset the clock by allowing material into or out of the crystals. The temperature at which the  isotopes are locked in is called the </a:t>
            </a:r>
          </a:p>
          <a:p>
            <a:r>
              <a:rPr lang="en-GB" sz="1633" dirty="0">
                <a:solidFill>
                  <a:srgbClr val="FF0000"/>
                </a:solidFill>
              </a:rPr>
              <a:t>closure temperature</a:t>
            </a:r>
            <a:r>
              <a:rPr lang="en-GB" sz="1633" dirty="0"/>
              <a:t>. This temperature depends on the composition of each crystal.</a:t>
            </a:r>
          </a:p>
        </p:txBody>
      </p:sp>
    </p:spTree>
    <p:extLst>
      <p:ext uri="{BB962C8B-B14F-4D97-AF65-F5344CB8AC3E}">
        <p14:creationId xmlns:p14="http://schemas.microsoft.com/office/powerpoint/2010/main" val="11589351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Closure temperatures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8772" y="1994490"/>
            <a:ext cx="7546906" cy="4580710"/>
          </a:xfrm>
        </p:spPr>
      </p:pic>
      <mc:AlternateContent xmlns:mc="http://schemas.openxmlformats.org/markup-compatibility/2006" xmlns:p14="http://schemas.microsoft.com/office/powerpoint/2010/main">
        <mc:Choice Requires="p14">
          <p:contentPart p14:bwMode="auto" r:id="rId3">
            <p14:nvContentPartPr>
              <p14:cNvPr id="8" name="Ink 7"/>
              <p14:cNvContentPartPr/>
              <p14:nvPr/>
            </p14:nvContentPartPr>
            <p14:xfrm>
              <a:off x="3958876" y="2850327"/>
              <a:ext cx="9144" cy="9144"/>
            </p14:xfrm>
          </p:contentPart>
        </mc:Choice>
        <mc:Fallback xmlns="">
          <p:pic>
            <p:nvPicPr>
              <p:cNvPr id="8" name="Ink 7"/>
              <p:cNvPicPr/>
              <p:nvPr/>
            </p:nvPicPr>
            <p:blipFill>
              <a:blip r:embed="rId5"/>
              <a:stretch>
                <a:fillRect/>
              </a:stretch>
            </p:blipFill>
            <p:spPr>
              <a:xfrm>
                <a:off x="3949366" y="2840817"/>
                <a:ext cx="28164" cy="28164"/>
              </a:xfrm>
              <a:prstGeom prst="rect">
                <a:avLst/>
              </a:prstGeom>
            </p:spPr>
          </p:pic>
        </mc:Fallback>
      </mc:AlternateContent>
      <p:sp>
        <p:nvSpPr>
          <p:cNvPr id="5" name="Rectangle 4">
            <a:extLst>
              <a:ext uri="{FF2B5EF4-FFF2-40B4-BE49-F238E27FC236}">
                <a16:creationId xmlns:a16="http://schemas.microsoft.com/office/drawing/2014/main" id="{AA051FD1-2BFD-4BF0-858B-61E00237649B}"/>
              </a:ext>
            </a:extLst>
          </p:cNvPr>
          <p:cNvSpPr/>
          <p:nvPr/>
        </p:nvSpPr>
        <p:spPr>
          <a:xfrm>
            <a:off x="1820411" y="1853967"/>
            <a:ext cx="2961314" cy="4850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256876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Measurement</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45891" y="1207972"/>
            <a:ext cx="3750549" cy="1110514"/>
          </a:xfrm>
        </p:spPr>
      </p:pic>
      <p:pic>
        <p:nvPicPr>
          <p:cNvPr id="4" name="Graphic 3"/>
          <p:cNvPicPr>
            <a:picLocks noChangeAspect="1"/>
          </p:cNvPicPr>
          <p:nvPr/>
        </p:nvPicPr>
        <p:blipFill>
          <a:blip r:embed="rId4">
            <a:lum/>
            <a:alphaModFix/>
            <a:extLst>
              <a:ext uri="{96DAC541-7B7A-43D3-8B79-37D633B846F1}">
                <asvg:svgBlip xmlns:asvg="http://schemas.microsoft.com/office/drawing/2016/SVG/main" r:embed="rId5"/>
              </a:ext>
            </a:extLst>
          </a:blip>
          <a:srcRect/>
          <a:stretch>
            <a:fillRect/>
          </a:stretch>
        </p:blipFill>
        <p:spPr bwMode="auto">
          <a:xfrm>
            <a:off x="5862283" y="1794591"/>
            <a:ext cx="3767490" cy="39774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2316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77316" y="1054590"/>
            <a:ext cx="6780700" cy="4746490"/>
          </a:xfrm>
          <a:prstGeom prst="rect">
            <a:avLst/>
          </a:prstGeom>
        </p:spPr>
      </p:pic>
      <p:sp>
        <p:nvSpPr>
          <p:cNvPr id="10" name="Down Arrow 7">
            <a:extLst>
              <a:ext uri="{FF2B5EF4-FFF2-40B4-BE49-F238E27FC236}">
                <a16:creationId xmlns:a16="http://schemas.microsoft.com/office/drawing/2014/main" id="{D4771268-CB57-404A-9271-370EB28F609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Potassium decay</a:t>
            </a:r>
          </a:p>
        </p:txBody>
      </p:sp>
      <p:sp>
        <p:nvSpPr>
          <p:cNvPr id="3" name="Slide Number Placeholder 2"/>
          <p:cNvSpPr>
            <a:spLocks noGrp="1"/>
          </p:cNvSpPr>
          <p:nvPr>
            <p:ph type="sldNum" idx="12"/>
          </p:nvPr>
        </p:nvSpPr>
        <p:spPr>
          <a:xfrm>
            <a:off x="11034184" y="6356350"/>
            <a:ext cx="514349" cy="365125"/>
          </a:xfrm>
        </p:spPr>
        <p:txBody>
          <a:bodyPr vert="horz" lIns="91440" tIns="45720" rIns="91440" bIns="45720" rtlCol="0" anchor="ctr">
            <a:normAutofit/>
          </a:bodyPr>
          <a:lstStyle/>
          <a:p>
            <a:pPr>
              <a:spcAft>
                <a:spcPts val="600"/>
              </a:spcAft>
              <a:defRPr/>
            </a:pPr>
            <a:fld id="{5045993E-43F9-4FBC-A07F-88D217690719}" type="slidenum">
              <a:rPr lang="en-US" altLang="en-US">
                <a:solidFill>
                  <a:schemeClr val="tx1">
                    <a:alpha val="80000"/>
                  </a:schemeClr>
                </a:solidFill>
              </a:rPr>
              <a:pPr>
                <a:spcAft>
                  <a:spcPts val="600"/>
                </a:spcAft>
                <a:defRPr/>
              </a:pPr>
              <a:t>16</a:t>
            </a:fld>
            <a:endParaRPr lang="en-US" altLang="en-US">
              <a:solidFill>
                <a:schemeClr val="tx1">
                  <a:alpha val="80000"/>
                </a:schemeClr>
              </a:solidFill>
            </a:endParaRPr>
          </a:p>
        </p:txBody>
      </p:sp>
    </p:spTree>
    <p:extLst>
      <p:ext uri="{BB962C8B-B14F-4D97-AF65-F5344CB8AC3E}">
        <p14:creationId xmlns:p14="http://schemas.microsoft.com/office/powerpoint/2010/main" val="8426724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Calculating mass of potassium</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81497" y="1853474"/>
            <a:ext cx="5020367" cy="3473645"/>
          </a:xfrm>
        </p:spPr>
      </p:pic>
    </p:spTree>
    <p:extLst>
      <p:ext uri="{BB962C8B-B14F-4D97-AF65-F5344CB8AC3E}">
        <p14:creationId xmlns:p14="http://schemas.microsoft.com/office/powerpoint/2010/main" val="6420985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53252F-4873-4F63-801D-CC719279A7D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close up of a logo&#10;&#10;Description generated with very high confidence">
            <a:extLst>
              <a:ext uri="{FF2B5EF4-FFF2-40B4-BE49-F238E27FC236}">
                <a16:creationId xmlns:a16="http://schemas.microsoft.com/office/drawing/2014/main" id="{AFD82051-49F8-4C32-A4F9-9C3878FF55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43146" y="1931437"/>
            <a:ext cx="4331011" cy="3690775"/>
          </a:xfrm>
          <a:prstGeom prst="rect">
            <a:avLst/>
          </a:prstGeom>
        </p:spPr>
      </p:pic>
      <p:sp>
        <p:nvSpPr>
          <p:cNvPr id="2" name="Title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Time equation for radioactive decay</a:t>
            </a:r>
          </a:p>
        </p:txBody>
      </p:sp>
    </p:spTree>
    <p:extLst>
      <p:ext uri="{BB962C8B-B14F-4D97-AF65-F5344CB8AC3E}">
        <p14:creationId xmlns:p14="http://schemas.microsoft.com/office/powerpoint/2010/main" val="37380614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23AC064-BC96-4F32-8AE1-B2FD387548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7E7C77BC-7138-40B1-A15B-20F57A49462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40" y="481429"/>
            <a:ext cx="11496821" cy="3650240"/>
          </a:xfrm>
          <a:prstGeom prst="rect">
            <a:avLst/>
          </a:prstGeom>
        </p:spPr>
      </p:pic>
      <p:sp>
        <p:nvSpPr>
          <p:cNvPr id="2" name="Title 1"/>
          <p:cNvSpPr>
            <a:spLocks noGrp="1"/>
          </p:cNvSpPr>
          <p:nvPr>
            <p:ph type="title"/>
          </p:nvPr>
        </p:nvSpPr>
        <p:spPr>
          <a:xfrm>
            <a:off x="527538" y="4756638"/>
            <a:ext cx="11139854" cy="930447"/>
          </a:xfrm>
          <a:prstGeom prst="ellipse">
            <a:avLst/>
          </a:prstGeom>
        </p:spPr>
        <p:txBody>
          <a:bodyPr vert="horz" lIns="91440" tIns="45720" rIns="91440" bIns="45720" rtlCol="0" anchor="b">
            <a:normAutofit/>
          </a:bodyPr>
          <a:lstStyle/>
          <a:p>
            <a:pPr algn="ctr"/>
            <a:r>
              <a:rPr lang="en-US" sz="3800" kern="1200">
                <a:solidFill>
                  <a:srgbClr val="FFFFFF"/>
                </a:solidFill>
                <a:latin typeface="+mj-lt"/>
                <a:ea typeface="+mj-ea"/>
                <a:cs typeface="+mj-cs"/>
              </a:rPr>
              <a:t>Example of K-Ar dating</a:t>
            </a:r>
          </a:p>
        </p:txBody>
      </p:sp>
    </p:spTree>
    <p:extLst>
      <p:ext uri="{BB962C8B-B14F-4D97-AF65-F5344CB8AC3E}">
        <p14:creationId xmlns:p14="http://schemas.microsoft.com/office/powerpoint/2010/main" val="33456773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47AB924-1B87-43FC-B7C7-B112D5C51A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AD2B705-4A9B-408D-AA80-4F41045E09D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9AE2756-0FC4-4155-83E7-58AAAB63E75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cake&#10;&#10;Description generated with high confidence">
            <a:extLst>
              <a:ext uri="{FF2B5EF4-FFF2-40B4-BE49-F238E27FC236}">
                <a16:creationId xmlns:a16="http://schemas.microsoft.com/office/drawing/2014/main" id="{D2E4B45D-03C0-4F2A-BB11-086D5AAAF99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0040" y="1021946"/>
            <a:ext cx="3425609" cy="2569206"/>
          </a:xfrm>
          <a:prstGeom prst="rect">
            <a:avLst/>
          </a:prstGeom>
        </p:spPr>
      </p:pic>
      <p:pic>
        <p:nvPicPr>
          <p:cNvPr id="9" name="Picture 8" descr="A close up of a rock&#10;&#10;Description generated with very high confidence">
            <a:extLst>
              <a:ext uri="{FF2B5EF4-FFF2-40B4-BE49-F238E27FC236}">
                <a16:creationId xmlns:a16="http://schemas.microsoft.com/office/drawing/2014/main" id="{C19B7DA1-87E9-4764-AF07-A37281970C5F}"/>
              </a:ext>
            </a:extLst>
          </p:cNvPr>
          <p:cNvPicPr>
            <a:picLocks noChangeAspect="1"/>
          </p:cNvPicPr>
          <p:nvPr/>
        </p:nvPicPr>
        <p:blipFill rotWithShape="1">
          <a:blip r:embed="rId5">
            <a:extLst>
              <a:ext uri="{28A0092B-C50C-407E-A947-70E740481C1C}">
                <a14:useLocalDpi xmlns:a14="http://schemas.microsoft.com/office/drawing/2010/main" val="0"/>
              </a:ext>
            </a:extLst>
          </a:blip>
          <a:srcRect l="-1941" t="-289" r="11340" b="289"/>
          <a:stretch/>
        </p:blipFill>
        <p:spPr>
          <a:xfrm>
            <a:off x="4385729" y="1041804"/>
            <a:ext cx="3433324" cy="2529490"/>
          </a:xfrm>
          <a:prstGeom prst="rect">
            <a:avLst/>
          </a:prstGeom>
        </p:spPr>
      </p:pic>
      <p:cxnSp>
        <p:nvCxnSpPr>
          <p:cNvPr id="22" name="Straight Connector 21">
            <a:extLst>
              <a:ext uri="{FF2B5EF4-FFF2-40B4-BE49-F238E27FC236}">
                <a16:creationId xmlns:a16="http://schemas.microsoft.com/office/drawing/2014/main" id="{818DC98F-4057-4645-B948-F604F39A9CF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close up of a rock&#10;&#10;Description generated with very high confidence">
            <a:extLst>
              <a:ext uri="{FF2B5EF4-FFF2-40B4-BE49-F238E27FC236}">
                <a16:creationId xmlns:a16="http://schemas.microsoft.com/office/drawing/2014/main" id="{049AD920-BC9C-468F-9A26-CF1A9CAAD42A}"/>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8449725" y="1044895"/>
            <a:ext cx="3423916" cy="2567937"/>
          </a:xfrm>
          <a:prstGeom prst="rect">
            <a:avLst/>
          </a:prstGeom>
        </p:spPr>
      </p:pic>
      <p:sp>
        <p:nvSpPr>
          <p:cNvPr id="2" name="Title 1">
            <a:extLst>
              <a:ext uri="{FF2B5EF4-FFF2-40B4-BE49-F238E27FC236}">
                <a16:creationId xmlns:a16="http://schemas.microsoft.com/office/drawing/2014/main" id="{FA9D603F-891F-474B-B3C9-967357784968}"/>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What is meant by “how old”</a:t>
            </a:r>
          </a:p>
        </p:txBody>
      </p:sp>
    </p:spTree>
    <p:extLst>
      <p:ext uri="{BB962C8B-B14F-4D97-AF65-F5344CB8AC3E}">
        <p14:creationId xmlns:p14="http://schemas.microsoft.com/office/powerpoint/2010/main" val="9549816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95D989-81FA-4BAD-9AD5-E46CEDA91B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56189E5-8A3E-4CFD-B71B-CCD0F8495E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811161"/>
            <a:ext cx="3335594" cy="5403370"/>
          </a:xfrm>
        </p:spPr>
        <p:txBody>
          <a:bodyPr>
            <a:normAutofit/>
          </a:bodyPr>
          <a:lstStyle/>
          <a:p>
            <a:r>
              <a:rPr lang="en-GB">
                <a:solidFill>
                  <a:schemeClr val="bg1"/>
                </a:solidFill>
              </a:rPr>
              <a:t>Comments on K/Ar decay dating</a:t>
            </a:r>
          </a:p>
        </p:txBody>
      </p:sp>
      <p:graphicFrame>
        <p:nvGraphicFramePr>
          <p:cNvPr id="5" name="Content Placeholder 2">
            <a:extLst>
              <a:ext uri="{FF2B5EF4-FFF2-40B4-BE49-F238E27FC236}">
                <a16:creationId xmlns:a16="http://schemas.microsoft.com/office/drawing/2014/main" id="{63D8D24D-82C0-4411-85E6-BA8A913D8F90}"/>
              </a:ext>
            </a:extLst>
          </p:cNvPr>
          <p:cNvGraphicFramePr>
            <a:graphicFrameLocks noGrp="1"/>
          </p:cNvGraphicFramePr>
          <p:nvPr>
            <p:ph idx="1"/>
            <p:extLst>
              <p:ext uri="{D42A27DB-BD31-4B8C-83A1-F6EECF244321}">
                <p14:modId xmlns:p14="http://schemas.microsoft.com/office/powerpoint/2010/main" val="2566801101"/>
              </p:ext>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10224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GB">
                <a:solidFill>
                  <a:schemeClr val="accent1"/>
                </a:solidFill>
              </a:rPr>
              <a:t>Potassium-argon summary</a:t>
            </a:r>
          </a:p>
        </p:txBody>
      </p:sp>
      <p:sp>
        <p:nvSpPr>
          <p:cNvPr id="15" name="Content Placeholder 2"/>
          <p:cNvSpPr>
            <a:spLocks noGrp="1"/>
          </p:cNvSpPr>
          <p:nvPr>
            <p:ph idx="1"/>
          </p:nvPr>
        </p:nvSpPr>
        <p:spPr>
          <a:xfrm>
            <a:off x="4976031" y="963877"/>
            <a:ext cx="6377769" cy="4930246"/>
          </a:xfrm>
        </p:spPr>
        <p:txBody>
          <a:bodyPr anchor="ctr">
            <a:normAutofit/>
          </a:bodyPr>
          <a:lstStyle/>
          <a:p>
            <a:pPr marL="414772" indent="-414772">
              <a:buFont typeface="Wingdings" panose="05000000000000000000" pitchFamily="2" charset="2"/>
              <a:buChar char="ü"/>
            </a:pPr>
            <a:r>
              <a:rPr lang="en-GB" sz="2400"/>
              <a:t>Superseded by more modern methods</a:t>
            </a:r>
          </a:p>
          <a:p>
            <a:pPr marL="414772" indent="-414772">
              <a:buFont typeface="Wingdings" panose="05000000000000000000" pitchFamily="2" charset="2"/>
              <a:buChar char="ü"/>
            </a:pPr>
            <a:r>
              <a:rPr lang="en-GB" sz="2400"/>
              <a:t>Potassium abundant</a:t>
            </a:r>
          </a:p>
          <a:p>
            <a:pPr marL="0" indent="0">
              <a:buNone/>
            </a:pPr>
            <a:endParaRPr lang="en-GB" sz="2400"/>
          </a:p>
          <a:p>
            <a:pPr marL="414772" indent="-414772">
              <a:buFont typeface="Wingdings" panose="05000000000000000000" pitchFamily="2" charset="2"/>
              <a:buChar char="v"/>
            </a:pPr>
            <a:r>
              <a:rPr lang="en-GB" sz="2400"/>
              <a:t>Moderately prone to thermal resetting (hornblende has high closure temperature)</a:t>
            </a:r>
          </a:p>
          <a:p>
            <a:pPr marL="414772" indent="-414772">
              <a:buFont typeface="Wingdings" panose="05000000000000000000" pitchFamily="2" charset="2"/>
              <a:buChar char="v"/>
            </a:pPr>
            <a:r>
              <a:rPr lang="en-GB" sz="2400"/>
              <a:t>Lack of system of checks of validity (Argon-argon measurement better).</a:t>
            </a:r>
          </a:p>
          <a:p>
            <a:endParaRPr lang="en-GB" sz="2400"/>
          </a:p>
        </p:txBody>
      </p:sp>
    </p:spTree>
    <p:extLst>
      <p:ext uri="{BB962C8B-B14F-4D97-AF65-F5344CB8AC3E}">
        <p14:creationId xmlns:p14="http://schemas.microsoft.com/office/powerpoint/2010/main" val="36138596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3FCEB7-CD02-4399-BA74-12D9191D6F7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3822" y="1114654"/>
            <a:ext cx="6553545" cy="4636633"/>
          </a:xfrm>
          <a:prstGeom prst="rect">
            <a:avLst/>
          </a:prstGeom>
        </p:spPr>
      </p:pic>
      <p:sp>
        <p:nvSpPr>
          <p:cNvPr id="13" name="Rectangle 12">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Potassium – argon dating II</a:t>
            </a:r>
          </a:p>
        </p:txBody>
      </p:sp>
    </p:spTree>
    <p:extLst>
      <p:ext uri="{BB962C8B-B14F-4D97-AF65-F5344CB8AC3E}">
        <p14:creationId xmlns:p14="http://schemas.microsoft.com/office/powerpoint/2010/main" val="27234052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Laser heating</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13345" y="1665243"/>
            <a:ext cx="7114726" cy="3723488"/>
          </a:xfrm>
        </p:spPr>
      </p:pic>
    </p:spTree>
    <p:extLst>
      <p:ext uri="{BB962C8B-B14F-4D97-AF65-F5344CB8AC3E}">
        <p14:creationId xmlns:p14="http://schemas.microsoft.com/office/powerpoint/2010/main" val="38053017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1152567"/>
            <a:ext cx="10905066" cy="4552865"/>
          </a:xfrm>
          <a:prstGeom prst="rect">
            <a:avLst/>
          </a:prstGeom>
        </p:spPr>
      </p:pic>
    </p:spTree>
    <p:extLst>
      <p:ext uri="{BB962C8B-B14F-4D97-AF65-F5344CB8AC3E}">
        <p14:creationId xmlns:p14="http://schemas.microsoft.com/office/powerpoint/2010/main" val="37607703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85697" y="961812"/>
            <a:ext cx="4894004" cy="4930987"/>
          </a:xfrm>
          <a:prstGeom prst="rect">
            <a:avLst/>
          </a:prstGeom>
        </p:spPr>
      </p:pic>
      <p:sp>
        <p:nvSpPr>
          <p:cNvPr id="2" name="Title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Argon - argon step-heating</a:t>
            </a:r>
          </a:p>
        </p:txBody>
      </p:sp>
    </p:spTree>
    <p:extLst>
      <p:ext uri="{BB962C8B-B14F-4D97-AF65-F5344CB8AC3E}">
        <p14:creationId xmlns:p14="http://schemas.microsoft.com/office/powerpoint/2010/main" val="9375440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753252F-4873-4F63-801D-CC719279A7D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85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8600" y="1234905"/>
            <a:ext cx="7188199" cy="4384801"/>
          </a:xfrm>
          <a:prstGeom prst="rect">
            <a:avLst/>
          </a:prstGeom>
        </p:spPr>
      </p:pic>
      <p:sp>
        <p:nvSpPr>
          <p:cNvPr id="2" name="Title 1"/>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Samarium - neodymium decay</a:t>
            </a:r>
          </a:p>
        </p:txBody>
      </p:sp>
    </p:spTree>
    <p:extLst>
      <p:ext uri="{BB962C8B-B14F-4D97-AF65-F5344CB8AC3E}">
        <p14:creationId xmlns:p14="http://schemas.microsoft.com/office/powerpoint/2010/main" val="19557789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753252F-4873-4F63-801D-CC719279A7D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47C8CCB-F95D-4249-92DD-651249D353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8D8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Content Placeholder 5" descr="A screenshot of a cell phone&#10;&#10;Description generated with high confidence"/>
          <p:cNvPicPr>
            <a:picLocks noGrp="1" noChangeAspect="1"/>
          </p:cNvPicPr>
          <p:nvPr>
            <p:ph idx="1"/>
          </p:nvPr>
        </p:nvPicPr>
        <p:blipFill rotWithShape="1">
          <a:blip r:embed="rId2">
            <a:extLst>
              <a:ext uri="{28A0092B-C50C-407E-A947-70E740481C1C}">
                <a14:useLocalDpi xmlns:a14="http://schemas.microsoft.com/office/drawing/2010/main" val="0"/>
              </a:ext>
            </a:extLst>
          </a:blip>
          <a:srcRect t="8537"/>
          <a:stretch/>
        </p:blipFill>
        <p:spPr>
          <a:xfrm>
            <a:off x="3293717" y="-879708"/>
            <a:ext cx="10413737" cy="5857701"/>
          </a:xfrm>
          <a:prstGeom prst="rect">
            <a:avLst/>
          </a:prstGeom>
        </p:spPr>
      </p:pic>
      <p:sp>
        <p:nvSpPr>
          <p:cNvPr id="2" name="Title 1"/>
          <p:cNvSpPr>
            <a:spLocks noGrp="1"/>
          </p:cNvSpPr>
          <p:nvPr>
            <p:ph type="title"/>
          </p:nvPr>
        </p:nvSpPr>
        <p:spPr>
          <a:xfrm>
            <a:off x="640080" y="3187817"/>
            <a:ext cx="2013557" cy="1595821"/>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400" kern="1200">
                <a:solidFill>
                  <a:srgbClr val="FFFFFF"/>
                </a:solidFill>
                <a:latin typeface="+mj-lt"/>
                <a:ea typeface="+mj-ea"/>
                <a:cs typeface="+mj-cs"/>
              </a:rPr>
              <a:t>Fractional crystallisation</a:t>
            </a:r>
          </a:p>
        </p:txBody>
      </p:sp>
    </p:spTree>
    <p:extLst>
      <p:ext uri="{BB962C8B-B14F-4D97-AF65-F5344CB8AC3E}">
        <p14:creationId xmlns:p14="http://schemas.microsoft.com/office/powerpoint/2010/main" val="32343493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Samarium – Neodymium decay</a:t>
            </a:r>
          </a:p>
        </p:txBody>
      </p:sp>
      <mc:AlternateContent xmlns:mc="http://schemas.openxmlformats.org/markup-compatibility/2006" xmlns:p14="http://schemas.microsoft.com/office/powerpoint/2010/main">
        <mc:Choice Requires="p14">
          <p:contentPart p14:bwMode="auto" r:id="rId5">
            <p14:nvContentPartPr>
              <p14:cNvPr id="6" name="Ink 5"/>
              <p14:cNvContentPartPr/>
              <p14:nvPr/>
            </p14:nvContentPartPr>
            <p14:xfrm>
              <a:off x="9368437" y="6397698"/>
              <a:ext cx="26780" cy="9144"/>
            </p14:xfrm>
          </p:contentPart>
        </mc:Choice>
        <mc:Fallback xmlns="">
          <p:pic>
            <p:nvPicPr>
              <p:cNvPr id="6" name="Ink 5"/>
              <p:cNvPicPr/>
              <p:nvPr/>
            </p:nvPicPr>
            <p:blipFill>
              <a:blip r:embed="rId6"/>
              <a:stretch>
                <a:fillRect/>
              </a:stretch>
            </p:blipFill>
            <p:spPr>
              <a:xfrm>
                <a:off x="9359028" y="6388188"/>
                <a:ext cx="45598" cy="28164"/>
              </a:xfrm>
              <a:prstGeom prst="rect">
                <a:avLst/>
              </a:prstGeom>
            </p:spPr>
          </p:pic>
        </mc:Fallback>
      </mc:AlternateContent>
      <p:pic>
        <p:nvPicPr>
          <p:cNvPr id="5" name="Picture 4" descr="A close up of a rock&#10;&#10;Description generated with high confidence">
            <a:extLst>
              <a:ext uri="{FF2B5EF4-FFF2-40B4-BE49-F238E27FC236}">
                <a16:creationId xmlns:a16="http://schemas.microsoft.com/office/drawing/2014/main" id="{7BEDE3A1-341E-424A-A0A9-46B1EFF5808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237788" y="173203"/>
            <a:ext cx="2857445" cy="2228807"/>
          </a:xfrm>
          <a:prstGeom prst="rect">
            <a:avLst/>
          </a:prstGeom>
        </p:spPr>
      </p:pic>
      <p:sp>
        <p:nvSpPr>
          <p:cNvPr id="7" name="TextBox 6">
            <a:extLst>
              <a:ext uri="{FF2B5EF4-FFF2-40B4-BE49-F238E27FC236}">
                <a16:creationId xmlns:a16="http://schemas.microsoft.com/office/drawing/2014/main" id="{ED082FA9-29B9-42EE-818D-3514AFAF36B1}"/>
              </a:ext>
            </a:extLst>
          </p:cNvPr>
          <p:cNvSpPr txBox="1"/>
          <p:nvPr/>
        </p:nvSpPr>
        <p:spPr>
          <a:xfrm>
            <a:off x="10115431" y="2402010"/>
            <a:ext cx="1979802" cy="461665"/>
          </a:xfrm>
          <a:prstGeom prst="rect">
            <a:avLst/>
          </a:prstGeom>
          <a:noFill/>
        </p:spPr>
        <p:txBody>
          <a:bodyPr wrap="square" rtlCol="0">
            <a:spAutoFit/>
          </a:bodyPr>
          <a:lstStyle/>
          <a:p>
            <a:r>
              <a:rPr lang="en-GB" sz="2400" dirty="0"/>
              <a:t>Gabbro</a:t>
            </a:r>
          </a:p>
        </p:txBody>
      </p:sp>
      <p:pic>
        <p:nvPicPr>
          <p:cNvPr id="10" name="isochron plot (5)">
            <a:hlinkClick r:id="" action="ppaction://media"/>
            <a:extLst>
              <a:ext uri="{FF2B5EF4-FFF2-40B4-BE49-F238E27FC236}">
                <a16:creationId xmlns:a16="http://schemas.microsoft.com/office/drawing/2014/main" id="{FC64C9CE-9AB5-401E-9825-3E7BEDA1959D}"/>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9"/>
          <a:srcRect l="10952" r="11104"/>
          <a:stretch/>
        </p:blipFill>
        <p:spPr>
          <a:xfrm>
            <a:off x="3196206" y="1825625"/>
            <a:ext cx="5788403" cy="4351338"/>
          </a:xfrm>
        </p:spPr>
      </p:pic>
    </p:spTree>
    <p:extLst>
      <p:ext uri="{BB962C8B-B14F-4D97-AF65-F5344CB8AC3E}">
        <p14:creationId xmlns:p14="http://schemas.microsoft.com/office/powerpoint/2010/main" val="4078788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2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Sm/</a:t>
            </a:r>
            <a:r>
              <a:rPr lang="en-GB" dirty="0" err="1"/>
              <a:t>Nd</a:t>
            </a:r>
            <a:r>
              <a:rPr lang="en-GB" dirty="0"/>
              <a:t> decay</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33810" y="1469269"/>
            <a:ext cx="6611103" cy="4698943"/>
          </a:xfrm>
        </p:spPr>
      </p:pic>
    </p:spTree>
    <p:extLst>
      <p:ext uri="{BB962C8B-B14F-4D97-AF65-F5344CB8AC3E}">
        <p14:creationId xmlns:p14="http://schemas.microsoft.com/office/powerpoint/2010/main" val="4060728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95D989-81FA-4BAD-9AD5-E46CEDA91B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56189E5-8A3E-4CFD-B71B-CCD0F8495E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C91B24-DF6C-46B6-8116-6FBB7364B1CD}"/>
              </a:ext>
            </a:extLst>
          </p:cNvPr>
          <p:cNvSpPr>
            <a:spLocks noGrp="1"/>
          </p:cNvSpPr>
          <p:nvPr>
            <p:ph type="title"/>
          </p:nvPr>
        </p:nvSpPr>
        <p:spPr>
          <a:xfrm>
            <a:off x="838200" y="811161"/>
            <a:ext cx="3335594" cy="5403370"/>
          </a:xfrm>
        </p:spPr>
        <p:txBody>
          <a:bodyPr>
            <a:normAutofit/>
          </a:bodyPr>
          <a:lstStyle/>
          <a:p>
            <a:r>
              <a:rPr lang="en-GB">
                <a:solidFill>
                  <a:schemeClr val="bg1"/>
                </a:solidFill>
              </a:rPr>
              <a:t>Radiometric dating</a:t>
            </a:r>
          </a:p>
        </p:txBody>
      </p:sp>
      <p:graphicFrame>
        <p:nvGraphicFramePr>
          <p:cNvPr id="5" name="Content Placeholder 2">
            <a:extLst>
              <a:ext uri="{FF2B5EF4-FFF2-40B4-BE49-F238E27FC236}">
                <a16:creationId xmlns:a16="http://schemas.microsoft.com/office/drawing/2014/main" id="{687B4D36-AC38-4811-A69B-A0E059499E27}"/>
              </a:ext>
            </a:extLst>
          </p:cNvPr>
          <p:cNvGraphicFramePr>
            <a:graphicFrameLocks noGrp="1"/>
          </p:cNvGraphicFramePr>
          <p:nvPr>
            <p:ph idx="1"/>
            <p:extLst>
              <p:ext uri="{D42A27DB-BD31-4B8C-83A1-F6EECF244321}">
                <p14:modId xmlns:p14="http://schemas.microsoft.com/office/powerpoint/2010/main" val="3615201589"/>
              </p:ext>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5581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Sm/</a:t>
            </a:r>
            <a:r>
              <a:rPr lang="en-GB" dirty="0" err="1"/>
              <a:t>Nd</a:t>
            </a:r>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18360" y="1926540"/>
            <a:ext cx="3289592" cy="4755480"/>
          </a:xfrm>
        </p:spPr>
      </p:pic>
    </p:spTree>
    <p:extLst>
      <p:ext uri="{BB962C8B-B14F-4D97-AF65-F5344CB8AC3E}">
        <p14:creationId xmlns:p14="http://schemas.microsoft.com/office/powerpoint/2010/main" val="13624068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Meteorite </a:t>
            </a:r>
            <a:r>
              <a:rPr lang="en-GB" dirty="0" err="1"/>
              <a:t>isochron</a:t>
            </a:r>
            <a:endParaRPr lang="en-GB"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45044" y="1758424"/>
            <a:ext cx="4493272" cy="3663745"/>
          </a:xfrm>
        </p:spPr>
      </p:pic>
    </p:spTree>
    <p:extLst>
      <p:ext uri="{BB962C8B-B14F-4D97-AF65-F5344CB8AC3E}">
        <p14:creationId xmlns:p14="http://schemas.microsoft.com/office/powerpoint/2010/main" val="33639631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Moon rocks</a:t>
            </a:r>
            <a:br>
              <a:rPr lang="en-GB" dirty="0"/>
            </a:br>
            <a:endParaRPr lang="en-GB" dirty="0"/>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60784" y="1604329"/>
            <a:ext cx="5261793" cy="3971937"/>
          </a:xfrm>
        </p:spPr>
      </p:pic>
    </p:spTree>
    <p:extLst>
      <p:ext uri="{BB962C8B-B14F-4D97-AF65-F5344CB8AC3E}">
        <p14:creationId xmlns:p14="http://schemas.microsoft.com/office/powerpoint/2010/main" val="37296413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Isochron</a:t>
            </a:r>
            <a:r>
              <a:rPr lang="en-GB" dirty="0"/>
              <a:t> with error bars</a:t>
            </a:r>
            <a:br>
              <a:rPr lang="en-GB" dirty="0"/>
            </a:br>
            <a:endParaRPr lang="en-GB"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44324" y="1534594"/>
            <a:ext cx="3382713" cy="4890098"/>
          </a:xfrm>
        </p:spPr>
      </p:pic>
    </p:spTree>
    <p:extLst>
      <p:ext uri="{BB962C8B-B14F-4D97-AF65-F5344CB8AC3E}">
        <p14:creationId xmlns:p14="http://schemas.microsoft.com/office/powerpoint/2010/main" val="13617097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963877"/>
            <a:ext cx="3494362" cy="4930246"/>
          </a:xfrm>
        </p:spPr>
        <p:txBody>
          <a:bodyPr>
            <a:normAutofit/>
          </a:bodyPr>
          <a:lstStyle/>
          <a:p>
            <a:pPr algn="r"/>
            <a:r>
              <a:rPr lang="en-GB">
                <a:solidFill>
                  <a:schemeClr val="accent1"/>
                </a:solidFill>
              </a:rPr>
              <a:t>Samarium-neodymium summary</a:t>
            </a:r>
          </a:p>
        </p:txBody>
      </p:sp>
      <p:sp>
        <p:nvSpPr>
          <p:cNvPr id="3" name="Content Placeholder 2"/>
          <p:cNvSpPr>
            <a:spLocks noGrp="1"/>
          </p:cNvSpPr>
          <p:nvPr>
            <p:ph idx="1"/>
          </p:nvPr>
        </p:nvSpPr>
        <p:spPr>
          <a:xfrm>
            <a:off x="4976031" y="963877"/>
            <a:ext cx="6377769" cy="4930246"/>
          </a:xfrm>
        </p:spPr>
        <p:txBody>
          <a:bodyPr anchor="ctr">
            <a:normAutofit/>
          </a:bodyPr>
          <a:lstStyle/>
          <a:p>
            <a:pPr marL="414772" indent="-414772">
              <a:buFont typeface="Wingdings" panose="05000000000000000000" pitchFamily="2" charset="2"/>
              <a:buChar char="ü"/>
            </a:pPr>
            <a:r>
              <a:rPr lang="en-GB" sz="2400"/>
              <a:t>Resistant to thermal resetting</a:t>
            </a:r>
          </a:p>
          <a:p>
            <a:pPr marL="414772" indent="-414772">
              <a:buFont typeface="Wingdings" panose="05000000000000000000" pitchFamily="2" charset="2"/>
              <a:buChar char="ü"/>
            </a:pPr>
            <a:r>
              <a:rPr lang="en-GB" sz="2400"/>
              <a:t>Long half-life</a:t>
            </a:r>
          </a:p>
          <a:p>
            <a:pPr marL="414772" indent="-414772">
              <a:buFont typeface="Wingdings" panose="05000000000000000000" pitchFamily="2" charset="2"/>
              <a:buChar char="ü"/>
            </a:pPr>
            <a:r>
              <a:rPr lang="en-GB" sz="2400"/>
              <a:t>Most suitable for mafic rocks (better uptake of samarium) – use rubidium-strontium for felsic rocks</a:t>
            </a:r>
          </a:p>
          <a:p>
            <a:pPr marL="414772" indent="-414772">
              <a:buFont typeface="Wingdings" panose="05000000000000000000" pitchFamily="2" charset="2"/>
              <a:buChar char="v"/>
            </a:pPr>
            <a:r>
              <a:rPr lang="en-GB" sz="2400"/>
              <a:t>Not used for ‘young’ rocks</a:t>
            </a:r>
          </a:p>
        </p:txBody>
      </p:sp>
    </p:spTree>
    <p:extLst>
      <p:ext uri="{BB962C8B-B14F-4D97-AF65-F5344CB8AC3E}">
        <p14:creationId xmlns:p14="http://schemas.microsoft.com/office/powerpoint/2010/main" val="6176744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Sm/</a:t>
            </a:r>
            <a:r>
              <a:rPr lang="en-GB" dirty="0" err="1"/>
              <a:t>Nd</a:t>
            </a:r>
            <a:r>
              <a:rPr lang="en-GB" dirty="0"/>
              <a:t> example 1</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3395" y="1229373"/>
            <a:ext cx="7716571" cy="4967698"/>
          </a:xfrm>
        </p:spPr>
      </p:pic>
    </p:spTree>
    <p:extLst>
      <p:ext uri="{BB962C8B-B14F-4D97-AF65-F5344CB8AC3E}">
        <p14:creationId xmlns:p14="http://schemas.microsoft.com/office/powerpoint/2010/main" val="9726620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4" descr="A close up of a sign&#10;&#10;Description generated with very high confidence">
            <a:extLst>
              <a:ext uri="{FF2B5EF4-FFF2-40B4-BE49-F238E27FC236}">
                <a16:creationId xmlns:a16="http://schemas.microsoft.com/office/drawing/2014/main" id="{49686B94-6162-45BF-971D-99C924369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334" y="981076"/>
            <a:ext cx="3205875" cy="2054638"/>
          </a:xfrm>
          <a:prstGeom prst="rect">
            <a:avLst/>
          </a:prstGeom>
        </p:spPr>
      </p:pic>
      <p:pic>
        <p:nvPicPr>
          <p:cNvPr id="7" name="Picture 6" descr="A screenshot of a cell phone&#10;&#10;Description generated with very high confidence">
            <a:extLst>
              <a:ext uri="{FF2B5EF4-FFF2-40B4-BE49-F238E27FC236}">
                <a16:creationId xmlns:a16="http://schemas.microsoft.com/office/drawing/2014/main" id="{1375C973-609C-44E1-9521-68B6209C3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334" y="3651665"/>
            <a:ext cx="3137509" cy="1910504"/>
          </a:xfrm>
          <a:prstGeom prst="rect">
            <a:avLst/>
          </a:prstGeom>
        </p:spPr>
      </p:pic>
      <p:pic>
        <p:nvPicPr>
          <p:cNvPr id="9" name="Picture 8" descr="A close up of a map&#10;&#10;Description generated with very high confidence">
            <a:extLst>
              <a:ext uri="{FF2B5EF4-FFF2-40B4-BE49-F238E27FC236}">
                <a16:creationId xmlns:a16="http://schemas.microsoft.com/office/drawing/2014/main" id="{7C2AB9A6-5500-4BC7-995E-60EC6D8FA4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5843" y="365125"/>
            <a:ext cx="6720911" cy="4004338"/>
          </a:xfrm>
          <a:prstGeom prst="rect">
            <a:avLst/>
          </a:prstGeom>
        </p:spPr>
      </p:pic>
      <p:sp>
        <p:nvSpPr>
          <p:cNvPr id="10" name="TextBox 9">
            <a:extLst>
              <a:ext uri="{FF2B5EF4-FFF2-40B4-BE49-F238E27FC236}">
                <a16:creationId xmlns:a16="http://schemas.microsoft.com/office/drawing/2014/main" id="{09756463-C2BA-4E52-8B2D-7A4AF5A2AF68}"/>
              </a:ext>
            </a:extLst>
          </p:cNvPr>
          <p:cNvSpPr txBox="1"/>
          <p:nvPr/>
        </p:nvSpPr>
        <p:spPr>
          <a:xfrm>
            <a:off x="2213361" y="3035714"/>
            <a:ext cx="2409914" cy="369332"/>
          </a:xfrm>
          <a:prstGeom prst="rect">
            <a:avLst/>
          </a:prstGeom>
          <a:noFill/>
        </p:spPr>
        <p:txBody>
          <a:bodyPr wrap="square" rtlCol="0">
            <a:spAutoFit/>
          </a:bodyPr>
          <a:lstStyle/>
          <a:p>
            <a:r>
              <a:rPr lang="en-GB" dirty="0"/>
              <a:t>Sample A</a:t>
            </a:r>
          </a:p>
        </p:txBody>
      </p:sp>
      <p:sp>
        <p:nvSpPr>
          <p:cNvPr id="11" name="TextBox 10">
            <a:extLst>
              <a:ext uri="{FF2B5EF4-FFF2-40B4-BE49-F238E27FC236}">
                <a16:creationId xmlns:a16="http://schemas.microsoft.com/office/drawing/2014/main" id="{26042553-490E-4C3B-800D-386C66C89FC3}"/>
              </a:ext>
            </a:extLst>
          </p:cNvPr>
          <p:cNvSpPr txBox="1"/>
          <p:nvPr/>
        </p:nvSpPr>
        <p:spPr>
          <a:xfrm>
            <a:off x="2213361" y="5692258"/>
            <a:ext cx="2409914" cy="369332"/>
          </a:xfrm>
          <a:prstGeom prst="rect">
            <a:avLst/>
          </a:prstGeom>
          <a:noFill/>
        </p:spPr>
        <p:txBody>
          <a:bodyPr wrap="square" rtlCol="0">
            <a:spAutoFit/>
          </a:bodyPr>
          <a:lstStyle/>
          <a:p>
            <a:r>
              <a:rPr lang="en-GB" dirty="0"/>
              <a:t>Sample B</a:t>
            </a:r>
          </a:p>
        </p:txBody>
      </p:sp>
      <p:sp>
        <p:nvSpPr>
          <p:cNvPr id="13" name="TextBox 12">
            <a:extLst>
              <a:ext uri="{FF2B5EF4-FFF2-40B4-BE49-F238E27FC236}">
                <a16:creationId xmlns:a16="http://schemas.microsoft.com/office/drawing/2014/main" id="{B5AB8A67-C37C-41D9-AC1F-89EDAEFA9927}"/>
              </a:ext>
            </a:extLst>
          </p:cNvPr>
          <p:cNvSpPr txBox="1"/>
          <p:nvPr/>
        </p:nvSpPr>
        <p:spPr>
          <a:xfrm>
            <a:off x="5419237" y="4606917"/>
            <a:ext cx="5934564" cy="1754326"/>
          </a:xfrm>
          <a:prstGeom prst="rect">
            <a:avLst/>
          </a:prstGeom>
          <a:noFill/>
        </p:spPr>
        <p:txBody>
          <a:bodyPr wrap="square" rtlCol="0">
            <a:spAutoFit/>
          </a:bodyPr>
          <a:lstStyle/>
          <a:p>
            <a:pPr marL="342900" indent="-342900">
              <a:buAutoNum type="alphaLcParenR"/>
            </a:pPr>
            <a:r>
              <a:rPr lang="en-GB" dirty="0"/>
              <a:t>The slope of the graph for sample B is shallower than A, so A is older</a:t>
            </a:r>
          </a:p>
          <a:p>
            <a:pPr marL="342900" indent="-342900">
              <a:buAutoNum type="alphaLcParenR"/>
            </a:pPr>
            <a:r>
              <a:rPr lang="en-GB" dirty="0"/>
              <a:t>The data points for sample B are closer together, so B is less reliable</a:t>
            </a:r>
          </a:p>
          <a:p>
            <a:pPr marL="342900" indent="-342900">
              <a:buAutoNum type="alphaLcParenR"/>
            </a:pPr>
            <a:r>
              <a:rPr lang="en-GB" dirty="0"/>
              <a:t>The data from location 7044 (sample .A) is off the isochron, so is wrong for some reason</a:t>
            </a:r>
          </a:p>
        </p:txBody>
      </p:sp>
      <p:sp>
        <p:nvSpPr>
          <p:cNvPr id="14" name="Content Placeholder 13">
            <a:extLst>
              <a:ext uri="{FF2B5EF4-FFF2-40B4-BE49-F238E27FC236}">
                <a16:creationId xmlns:a16="http://schemas.microsoft.com/office/drawing/2014/main" id="{818BEAF0-D16F-4BB8-BBE2-D698AA934AF8}"/>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842590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0857" y="554728"/>
            <a:ext cx="6648496" cy="5683219"/>
          </a:xfrm>
        </p:spPr>
      </p:pic>
    </p:spTree>
    <p:extLst>
      <p:ext uri="{BB962C8B-B14F-4D97-AF65-F5344CB8AC3E}">
        <p14:creationId xmlns:p14="http://schemas.microsoft.com/office/powerpoint/2010/main" val="15450908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01883" y="554729"/>
            <a:ext cx="8779594" cy="5225948"/>
          </a:xfrm>
        </p:spPr>
      </p:pic>
    </p:spTree>
    <p:extLst>
      <p:ext uri="{BB962C8B-B14F-4D97-AF65-F5344CB8AC3E}">
        <p14:creationId xmlns:p14="http://schemas.microsoft.com/office/powerpoint/2010/main" val="29131014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Resources</a:t>
            </a:r>
          </a:p>
        </p:txBody>
      </p:sp>
      <p:sp>
        <p:nvSpPr>
          <p:cNvPr id="4" name="TextBox 3"/>
          <p:cNvSpPr txBox="1"/>
          <p:nvPr/>
        </p:nvSpPr>
        <p:spPr>
          <a:xfrm>
            <a:off x="1784593" y="1207972"/>
            <a:ext cx="8557490" cy="4199996"/>
          </a:xfrm>
          <a:prstGeom prst="rect">
            <a:avLst/>
          </a:prstGeom>
          <a:noFill/>
        </p:spPr>
        <p:txBody>
          <a:bodyPr wrap="square" rtlCol="0">
            <a:spAutoFit/>
          </a:bodyPr>
          <a:lstStyle/>
          <a:p>
            <a:pPr marL="259232" indent="-259232">
              <a:lnSpc>
                <a:spcPct val="150000"/>
              </a:lnSpc>
              <a:buFont typeface="Arial" panose="020B0604020202020204" pitchFamily="34" charset="0"/>
              <a:buChar char="•"/>
            </a:pPr>
            <a:r>
              <a:rPr lang="en-GB" sz="1633" b="1" dirty="0"/>
              <a:t>Books</a:t>
            </a:r>
          </a:p>
          <a:p>
            <a:pPr marL="933237" lvl="1">
              <a:lnSpc>
                <a:spcPct val="150000"/>
              </a:lnSpc>
              <a:buFont typeface="Arial" panose="020B0604020202020204" pitchFamily="34" charset="0"/>
              <a:buChar char="•"/>
            </a:pPr>
            <a:r>
              <a:rPr lang="en-GB" sz="1633" dirty="0"/>
              <a:t>Looking into the Earth -  Alan </a:t>
            </a:r>
            <a:r>
              <a:rPr lang="en-GB" sz="1633" dirty="0" err="1"/>
              <a:t>Mussett</a:t>
            </a:r>
            <a:r>
              <a:rPr lang="en-GB" sz="1633" dirty="0"/>
              <a:t> &amp; </a:t>
            </a:r>
            <a:r>
              <a:rPr lang="en-GB" sz="1633" dirty="0" err="1"/>
              <a:t>Aftab</a:t>
            </a:r>
            <a:r>
              <a:rPr lang="en-GB" sz="1633" dirty="0"/>
              <a:t> Khan (Ch15)</a:t>
            </a:r>
          </a:p>
          <a:p>
            <a:pPr marL="933237" lvl="1">
              <a:lnSpc>
                <a:spcPct val="150000"/>
              </a:lnSpc>
              <a:buFont typeface="Arial" panose="020B0604020202020204" pitchFamily="34" charset="0"/>
              <a:buChar char="•"/>
            </a:pPr>
            <a:r>
              <a:rPr lang="en-GB" sz="1633" dirty="0"/>
              <a:t>Unlocking the stratigraphic record – Peter Doyle &amp; Matthew Bennett (Ch12)</a:t>
            </a:r>
          </a:p>
          <a:p>
            <a:pPr marL="518465" indent="-259232">
              <a:lnSpc>
                <a:spcPct val="150000"/>
              </a:lnSpc>
              <a:buFont typeface="Arial" panose="020B0604020202020204" pitchFamily="34" charset="0"/>
              <a:buChar char="•"/>
            </a:pPr>
            <a:r>
              <a:rPr lang="en-GB" sz="1633" b="1" dirty="0"/>
              <a:t>Web-based</a:t>
            </a:r>
          </a:p>
          <a:p>
            <a:pPr marL="933237" lvl="1">
              <a:lnSpc>
                <a:spcPct val="150000"/>
              </a:lnSpc>
              <a:buFont typeface="Arial" panose="020B0604020202020204" pitchFamily="34" charset="0"/>
              <a:buChar char="•"/>
            </a:pPr>
            <a:r>
              <a:rPr lang="en-GB" sz="1633" dirty="0"/>
              <a:t>An overview of radiometric dating </a:t>
            </a:r>
            <a:r>
              <a:rPr lang="en-GB" sz="1633" dirty="0">
                <a:hlinkClick r:id="rId2"/>
              </a:rPr>
              <a:t>https://dept.astro.lsa.umich.edu/ugactivities/Labs/GeoAge/GeoAgeIntro.html</a:t>
            </a:r>
            <a:endParaRPr lang="en-GB" sz="1633" dirty="0"/>
          </a:p>
          <a:p>
            <a:pPr marL="933237" lvl="1">
              <a:lnSpc>
                <a:spcPct val="150000"/>
              </a:lnSpc>
              <a:buFont typeface="Arial" panose="020B0604020202020204" pitchFamily="34" charset="0"/>
              <a:buChar char="•"/>
            </a:pPr>
            <a:r>
              <a:rPr lang="en-GB" sz="1633" dirty="0"/>
              <a:t>Samples of </a:t>
            </a:r>
            <a:r>
              <a:rPr lang="en-GB" sz="1633" dirty="0" err="1"/>
              <a:t>isochron</a:t>
            </a:r>
            <a:r>
              <a:rPr lang="en-GB" sz="1633" dirty="0"/>
              <a:t> plots </a:t>
            </a:r>
            <a:r>
              <a:rPr lang="en-GB" sz="1633" dirty="0">
                <a:hlinkClick r:id="rId3"/>
              </a:rPr>
              <a:t>www.onafarawayday.com/Radiogenic/CH4/Ch4-1.htm</a:t>
            </a:r>
            <a:endParaRPr lang="en-GB" sz="1633" dirty="0"/>
          </a:p>
          <a:p>
            <a:pPr marL="933237" lvl="1">
              <a:lnSpc>
                <a:spcPct val="150000"/>
              </a:lnSpc>
              <a:buFont typeface="Arial" panose="020B0604020202020204" pitchFamily="34" charset="0"/>
              <a:buChar char="•"/>
            </a:pPr>
            <a:r>
              <a:rPr lang="en-GB" sz="1633" dirty="0"/>
              <a:t>Live demonstration of doing the calculation for potassium – argon decay </a:t>
            </a:r>
            <a:r>
              <a:rPr lang="en-GB" sz="1633" dirty="0">
                <a:hlinkClick r:id="rId4"/>
              </a:rPr>
              <a:t>www.khanacademy.org/Science/biology/history-of-life-earth/radiometric-dating/v/k-ar-dating-calculation</a:t>
            </a:r>
            <a:endParaRPr lang="en-GB" sz="1633" dirty="0"/>
          </a:p>
          <a:p>
            <a:pPr marL="933237" lvl="1">
              <a:lnSpc>
                <a:spcPct val="150000"/>
              </a:lnSpc>
              <a:buFont typeface="Arial" panose="020B0604020202020204" pitchFamily="34" charset="0"/>
              <a:buChar char="•"/>
            </a:pPr>
            <a:r>
              <a:rPr lang="en-GB" sz="1633" dirty="0"/>
              <a:t>Automatically working out integrals </a:t>
            </a:r>
            <a:r>
              <a:rPr lang="en-GB" sz="1633" dirty="0">
                <a:hlinkClick r:id="rId5"/>
              </a:rPr>
              <a:t>www.integral-calculator.com </a:t>
            </a:r>
            <a:endParaRPr lang="en-GB" sz="1633" dirty="0"/>
          </a:p>
        </p:txBody>
      </p:sp>
    </p:spTree>
    <p:extLst>
      <p:ext uri="{BB962C8B-B14F-4D97-AF65-F5344CB8AC3E}">
        <p14:creationId xmlns:p14="http://schemas.microsoft.com/office/powerpoint/2010/main" val="6126899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6F133-5AC5-41A4-85D4-6736326ACCF7}"/>
              </a:ext>
            </a:extLst>
          </p:cNvPr>
          <p:cNvSpPr>
            <a:spLocks noGrp="1"/>
          </p:cNvSpPr>
          <p:nvPr>
            <p:ph type="title"/>
          </p:nvPr>
        </p:nvSpPr>
        <p:spPr/>
        <p:txBody>
          <a:bodyPr/>
          <a:lstStyle/>
          <a:p>
            <a:r>
              <a:rPr lang="en-GB" dirty="0"/>
              <a:t>Decay Law</a:t>
            </a:r>
          </a:p>
        </p:txBody>
      </p:sp>
      <p:sp>
        <p:nvSpPr>
          <p:cNvPr id="3" name="Content Placeholder 2">
            <a:extLst>
              <a:ext uri="{FF2B5EF4-FFF2-40B4-BE49-F238E27FC236}">
                <a16:creationId xmlns:a16="http://schemas.microsoft.com/office/drawing/2014/main" id="{4153081B-EA71-4D00-8C09-8BFB599F1DBF}"/>
              </a:ext>
            </a:extLst>
          </p:cNvPr>
          <p:cNvSpPr>
            <a:spLocks noGrp="1"/>
          </p:cNvSpPr>
          <p:nvPr>
            <p:ph idx="1"/>
          </p:nvPr>
        </p:nvSpPr>
        <p:spPr/>
        <p:txBody>
          <a:bodyPr/>
          <a:lstStyle/>
          <a:p>
            <a:r>
              <a:rPr lang="en-GB" dirty="0"/>
              <a:t>The rate of change from parent to child is proportional to the number of atoms of parent</a:t>
            </a:r>
          </a:p>
          <a:p>
            <a:endParaRPr lang="en-GB" dirty="0"/>
          </a:p>
        </p:txBody>
      </p:sp>
      <p:pic>
        <p:nvPicPr>
          <p:cNvPr id="5" name="Picture 4" descr="A close up of a logo&#10;&#10;Description generated with very high confidence">
            <a:extLst>
              <a:ext uri="{FF2B5EF4-FFF2-40B4-BE49-F238E27FC236}">
                <a16:creationId xmlns:a16="http://schemas.microsoft.com/office/drawing/2014/main" id="{76F6D1B4-F14F-4067-BFDB-9ADADBBFC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039" y="3429000"/>
            <a:ext cx="3867310" cy="1225865"/>
          </a:xfrm>
          <a:prstGeom prst="rect">
            <a:avLst/>
          </a:prstGeom>
        </p:spPr>
      </p:pic>
      <p:sp>
        <p:nvSpPr>
          <p:cNvPr id="6" name="TextBox 5">
            <a:extLst>
              <a:ext uri="{FF2B5EF4-FFF2-40B4-BE49-F238E27FC236}">
                <a16:creationId xmlns:a16="http://schemas.microsoft.com/office/drawing/2014/main" id="{424B86EA-DBC4-44DD-80CA-99C60E2B8AA9}"/>
              </a:ext>
            </a:extLst>
          </p:cNvPr>
          <p:cNvSpPr txBox="1"/>
          <p:nvPr/>
        </p:nvSpPr>
        <p:spPr>
          <a:xfrm>
            <a:off x="1119673" y="4926905"/>
            <a:ext cx="9123285" cy="1384995"/>
          </a:xfrm>
          <a:prstGeom prst="rect">
            <a:avLst/>
          </a:prstGeom>
          <a:noFill/>
        </p:spPr>
        <p:txBody>
          <a:bodyPr wrap="square" rtlCol="0">
            <a:spAutoFit/>
          </a:bodyPr>
          <a:lstStyle/>
          <a:p>
            <a:r>
              <a:rPr lang="en-GB" sz="2800" dirty="0">
                <a:latin typeface="Open Sans" panose="020B0606030504020204" pitchFamily="34" charset="0"/>
                <a:ea typeface="Open Sans" panose="020B0606030504020204" pitchFamily="34" charset="0"/>
                <a:cs typeface="Open Sans" panose="020B0606030504020204" pitchFamily="34" charset="0"/>
              </a:rPr>
              <a:t>  λ is called the decay constant.</a:t>
            </a:r>
          </a:p>
          <a:p>
            <a:endParaRPr lang="en-GB" sz="2800" dirty="0">
              <a:latin typeface="Open Sans" panose="020B0606030504020204" pitchFamily="34" charset="0"/>
              <a:ea typeface="Open Sans" panose="020B0606030504020204" pitchFamily="34" charset="0"/>
              <a:cs typeface="Open Sans" panose="020B0606030504020204" pitchFamily="34" charset="0"/>
            </a:endParaRPr>
          </a:p>
          <a:p>
            <a:r>
              <a:rPr lang="en-GB" sz="2800" dirty="0">
                <a:latin typeface="Open Sans" panose="020B0606030504020204" pitchFamily="34" charset="0"/>
                <a:ea typeface="Open Sans" panose="020B0606030504020204" pitchFamily="34" charset="0"/>
                <a:cs typeface="Open Sans" panose="020B0606030504020204" pitchFamily="34" charset="0"/>
              </a:rPr>
              <a:t>We want a decay constant that is very </a:t>
            </a:r>
            <a:r>
              <a:rPr lang="en-GB" sz="2800" dirty="0" err="1">
                <a:latin typeface="Open Sans" panose="020B0606030504020204" pitchFamily="34" charset="0"/>
                <a:ea typeface="Open Sans" panose="020B0606030504020204" pitchFamily="34" charset="0"/>
                <a:cs typeface="Open Sans" panose="020B0606030504020204" pitchFamily="34" charset="0"/>
              </a:rPr>
              <a:t>very</a:t>
            </a:r>
            <a:r>
              <a:rPr lang="en-GB" sz="2800" dirty="0">
                <a:latin typeface="Open Sans" panose="020B0606030504020204" pitchFamily="34" charset="0"/>
                <a:ea typeface="Open Sans" panose="020B0606030504020204" pitchFamily="34" charset="0"/>
                <a:cs typeface="Open Sans" panose="020B0606030504020204" pitchFamily="34" charset="0"/>
              </a:rPr>
              <a:t> </a:t>
            </a:r>
            <a:r>
              <a:rPr lang="en-GB" sz="2800" dirty="0" err="1">
                <a:latin typeface="Open Sans" panose="020B0606030504020204" pitchFamily="34" charset="0"/>
                <a:ea typeface="Open Sans" panose="020B0606030504020204" pitchFamily="34" charset="0"/>
                <a:cs typeface="Open Sans" panose="020B0606030504020204" pitchFamily="34" charset="0"/>
              </a:rPr>
              <a:t>very</a:t>
            </a:r>
            <a:r>
              <a:rPr lang="en-GB" sz="2800" dirty="0">
                <a:latin typeface="Open Sans" panose="020B0606030504020204" pitchFamily="34" charset="0"/>
                <a:ea typeface="Open Sans" panose="020B0606030504020204" pitchFamily="34" charset="0"/>
                <a:cs typeface="Open Sans" panose="020B0606030504020204" pitchFamily="34" charset="0"/>
              </a:rPr>
              <a:t> small.</a:t>
            </a:r>
            <a:endParaRPr lang="en-GB" dirty="0"/>
          </a:p>
        </p:txBody>
      </p:sp>
    </p:spTree>
    <p:extLst>
      <p:ext uri="{BB962C8B-B14F-4D97-AF65-F5344CB8AC3E}">
        <p14:creationId xmlns:p14="http://schemas.microsoft.com/office/powerpoint/2010/main" val="30402815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131DA-4812-45B6-89F9-FEC6DA403F4C}"/>
              </a:ext>
            </a:extLst>
          </p:cNvPr>
          <p:cNvSpPr>
            <a:spLocks noGrp="1"/>
          </p:cNvSpPr>
          <p:nvPr>
            <p:ph type="title"/>
          </p:nvPr>
        </p:nvSpPr>
        <p:spPr/>
        <p:txBody>
          <a:bodyPr/>
          <a:lstStyle/>
          <a:p>
            <a:r>
              <a:rPr lang="en-GB" dirty="0"/>
              <a:t>Do the sums</a:t>
            </a:r>
          </a:p>
        </p:txBody>
      </p:sp>
      <p:sp>
        <p:nvSpPr>
          <p:cNvPr id="5" name="Content Placeholder 4">
            <a:extLst>
              <a:ext uri="{FF2B5EF4-FFF2-40B4-BE49-F238E27FC236}">
                <a16:creationId xmlns:a16="http://schemas.microsoft.com/office/drawing/2014/main" id="{614895D1-CC0F-E031-32C5-3990F77F4397}"/>
              </a:ext>
            </a:extLst>
          </p:cNvPr>
          <p:cNvSpPr>
            <a:spLocks noGrp="1"/>
          </p:cNvSpPr>
          <p:nvPr>
            <p:ph idx="1"/>
          </p:nvPr>
        </p:nvSpPr>
        <p:spPr/>
        <p:txBody>
          <a:bodyPr/>
          <a:lstStyle/>
          <a:p>
            <a:r>
              <a:rPr lang="en-US" dirty="0"/>
              <a:t>Basic radioactive decay equation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58D5121-C0E5-7CDB-A88D-EF38B25BFAC8}"/>
                  </a:ext>
                </a:extLst>
              </p:cNvPr>
              <p:cNvSpPr txBox="1"/>
              <p:nvPr/>
            </p:nvSpPr>
            <p:spPr>
              <a:xfrm>
                <a:off x="5604391" y="2984863"/>
                <a:ext cx="1648465" cy="1263295"/>
              </a:xfrm>
              <a:prstGeom prst="rect">
                <a:avLst/>
              </a:prstGeom>
              <a:noFill/>
            </p:spPr>
            <p:txBody>
              <a:bodyPr wrap="none" lIns="0" tIns="0" rIns="0" bIns="0" rtlCol="0">
                <a:spAutoFit/>
              </a:bodyPr>
              <a:lstStyle/>
              <a:p>
                <a14:m>
                  <m:oMath xmlns:m="http://schemas.openxmlformats.org/officeDocument/2006/math">
                    <m:f>
                      <m:fPr>
                        <m:ctrlPr>
                          <a:rPr lang="en-US" sz="3200" i="1" smtClean="0">
                            <a:latin typeface="Cambria Math" panose="02040503050406030204" pitchFamily="18" charset="0"/>
                          </a:rPr>
                        </m:ctrlPr>
                      </m:fPr>
                      <m:num>
                        <m:r>
                          <a:rPr lang="en-US" sz="3200" i="1" smtClean="0">
                            <a:latin typeface="Cambria Math" panose="02040503050406030204" pitchFamily="18" charset="0"/>
                          </a:rPr>
                          <m:t>𝑑</m:t>
                        </m:r>
                        <m:r>
                          <a:rPr lang="en-GB" sz="3200" b="0" i="1" smtClean="0">
                            <a:latin typeface="Cambria Math" panose="02040503050406030204" pitchFamily="18" charset="0"/>
                          </a:rPr>
                          <m:t>𝑁</m:t>
                        </m:r>
                      </m:num>
                      <m:den>
                        <m:r>
                          <a:rPr lang="en-US" sz="3200" i="1" smtClean="0">
                            <a:latin typeface="Cambria Math" panose="02040503050406030204" pitchFamily="18" charset="0"/>
                          </a:rPr>
                          <m:t>𝑑</m:t>
                        </m:r>
                        <m:r>
                          <a:rPr lang="en-GB" sz="3200" b="0" i="1" smtClean="0">
                            <a:latin typeface="Cambria Math" panose="02040503050406030204" pitchFamily="18" charset="0"/>
                          </a:rPr>
                          <m:t>𝑡</m:t>
                        </m:r>
                        <m:r>
                          <a:rPr lang="en-GB" sz="3200" b="0" i="1" smtClean="0">
                            <a:latin typeface="Cambria Math" panose="02040503050406030204" pitchFamily="18" charset="0"/>
                          </a:rPr>
                          <m:t> </m:t>
                        </m:r>
                      </m:den>
                    </m:f>
                  </m:oMath>
                </a14:m>
                <a:r>
                  <a:rPr lang="en-US" sz="3200" dirty="0"/>
                  <a:t> = </a:t>
                </a:r>
                <a:r>
                  <a:rPr lang="en-US" sz="3200" dirty="0">
                    <a:latin typeface="Symbol" pitchFamily="2" charset="2"/>
                  </a:rPr>
                  <a:t>-l </a:t>
                </a:r>
                <a:r>
                  <a:rPr lang="en-US" sz="3200" dirty="0">
                    <a:latin typeface="Cambria Math" panose="02040503050406030204" pitchFamily="18" charset="0"/>
                    <a:ea typeface="Cambria Math" panose="02040503050406030204" pitchFamily="18" charset="0"/>
                  </a:rPr>
                  <a:t>N</a:t>
                </a:r>
              </a:p>
              <a:p>
                <a:r>
                  <a:rPr lang="en-US" dirty="0"/>
                  <a:t> </a:t>
                </a:r>
              </a:p>
              <a:p>
                <a:r>
                  <a:rPr lang="en-US" dirty="0"/>
                  <a:t> </a:t>
                </a:r>
              </a:p>
            </p:txBody>
          </p:sp>
        </mc:Choice>
        <mc:Fallback xmlns="">
          <p:sp>
            <p:nvSpPr>
              <p:cNvPr id="3" name="TextBox 2">
                <a:extLst>
                  <a:ext uri="{FF2B5EF4-FFF2-40B4-BE49-F238E27FC236}">
                    <a16:creationId xmlns:a16="http://schemas.microsoft.com/office/drawing/2014/main" id="{B58D5121-C0E5-7CDB-A88D-EF38B25BFAC8}"/>
                  </a:ext>
                </a:extLst>
              </p:cNvPr>
              <p:cNvSpPr txBox="1">
                <a:spLocks noRot="1" noChangeAspect="1" noMove="1" noResize="1" noEditPoints="1" noAdjustHandles="1" noChangeArrowheads="1" noChangeShapeType="1" noTextEdit="1"/>
              </p:cNvSpPr>
              <p:nvPr/>
            </p:nvSpPr>
            <p:spPr>
              <a:xfrm>
                <a:off x="5604391" y="2984863"/>
                <a:ext cx="1648465" cy="1263295"/>
              </a:xfrm>
              <a:prstGeom prst="rect">
                <a:avLst/>
              </a:prstGeom>
              <a:blipFill>
                <a:blip r:embed="rId3"/>
                <a:stretch>
                  <a:fillRect l="-6870" t="-3000" r="-1297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472CC0A8-FCE4-5D25-E29D-8A49563E90A9}"/>
              </a:ext>
            </a:extLst>
          </p:cNvPr>
          <p:cNvSpPr txBox="1"/>
          <p:nvPr/>
        </p:nvSpPr>
        <p:spPr>
          <a:xfrm>
            <a:off x="3229496" y="3678128"/>
            <a:ext cx="2126275" cy="646331"/>
          </a:xfrm>
          <a:prstGeom prst="rect">
            <a:avLst/>
          </a:prstGeom>
          <a:noFill/>
        </p:spPr>
        <p:txBody>
          <a:bodyPr wrap="square" rtlCol="0">
            <a:spAutoFit/>
          </a:bodyPr>
          <a:lstStyle/>
          <a:p>
            <a:r>
              <a:rPr lang="en-US" dirty="0"/>
              <a:t>Rate of disappearance of N</a:t>
            </a:r>
          </a:p>
        </p:txBody>
      </p:sp>
      <p:sp>
        <p:nvSpPr>
          <p:cNvPr id="6" name="TextBox 5">
            <a:extLst>
              <a:ext uri="{FF2B5EF4-FFF2-40B4-BE49-F238E27FC236}">
                <a16:creationId xmlns:a16="http://schemas.microsoft.com/office/drawing/2014/main" id="{412937C1-A3B5-EBA6-FFF0-B76397FB1945}"/>
              </a:ext>
            </a:extLst>
          </p:cNvPr>
          <p:cNvSpPr txBox="1"/>
          <p:nvPr/>
        </p:nvSpPr>
        <p:spPr>
          <a:xfrm>
            <a:off x="6096000" y="4324459"/>
            <a:ext cx="2704012" cy="923330"/>
          </a:xfrm>
          <a:prstGeom prst="rect">
            <a:avLst/>
          </a:prstGeom>
          <a:noFill/>
        </p:spPr>
        <p:txBody>
          <a:bodyPr wrap="square" rtlCol="0">
            <a:spAutoFit/>
          </a:bodyPr>
          <a:lstStyle/>
          <a:p>
            <a:r>
              <a:rPr lang="en-US" dirty="0"/>
              <a:t>Decay constant – needs to be very small to decay slowly</a:t>
            </a:r>
          </a:p>
        </p:txBody>
      </p:sp>
      <p:sp>
        <p:nvSpPr>
          <p:cNvPr id="7" name="TextBox 6">
            <a:extLst>
              <a:ext uri="{FF2B5EF4-FFF2-40B4-BE49-F238E27FC236}">
                <a16:creationId xmlns:a16="http://schemas.microsoft.com/office/drawing/2014/main" id="{381F6F4D-C6FF-B618-F735-DD555DE82357}"/>
              </a:ext>
            </a:extLst>
          </p:cNvPr>
          <p:cNvSpPr txBox="1"/>
          <p:nvPr/>
        </p:nvSpPr>
        <p:spPr>
          <a:xfrm>
            <a:off x="8124138" y="3260733"/>
            <a:ext cx="1997824" cy="646331"/>
          </a:xfrm>
          <a:prstGeom prst="rect">
            <a:avLst/>
          </a:prstGeom>
          <a:noFill/>
        </p:spPr>
        <p:txBody>
          <a:bodyPr wrap="square" rtlCol="0">
            <a:spAutoFit/>
          </a:bodyPr>
          <a:lstStyle/>
          <a:p>
            <a:r>
              <a:rPr lang="en-US" dirty="0"/>
              <a:t>Number of radioactive atoms</a:t>
            </a:r>
          </a:p>
        </p:txBody>
      </p:sp>
      <p:cxnSp>
        <p:nvCxnSpPr>
          <p:cNvPr id="9" name="Straight Arrow Connector 8">
            <a:extLst>
              <a:ext uri="{FF2B5EF4-FFF2-40B4-BE49-F238E27FC236}">
                <a16:creationId xmlns:a16="http://schemas.microsoft.com/office/drawing/2014/main" id="{3BCA09FA-0858-EF9B-F028-FFC1FAB678A1}"/>
              </a:ext>
            </a:extLst>
          </p:cNvPr>
          <p:cNvCxnSpPr/>
          <p:nvPr/>
        </p:nvCxnSpPr>
        <p:spPr>
          <a:xfrm flipV="1">
            <a:off x="4481169" y="3429000"/>
            <a:ext cx="874602" cy="411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D2CB35E-C128-BD0B-C36E-D5F656769C38}"/>
              </a:ext>
            </a:extLst>
          </p:cNvPr>
          <p:cNvCxnSpPr/>
          <p:nvPr/>
        </p:nvCxnSpPr>
        <p:spPr>
          <a:xfrm flipV="1">
            <a:off x="6662057" y="3634740"/>
            <a:ext cx="0" cy="5061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213B33F-1505-8340-B089-12920CC6CE2D}"/>
              </a:ext>
            </a:extLst>
          </p:cNvPr>
          <p:cNvCxnSpPr/>
          <p:nvPr/>
        </p:nvCxnSpPr>
        <p:spPr>
          <a:xfrm flipH="1" flipV="1">
            <a:off x="7448006" y="3429000"/>
            <a:ext cx="507274" cy="1548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DB1A62B-A8DE-88CD-71F8-721A7F134022}"/>
              </a:ext>
            </a:extLst>
          </p:cNvPr>
          <p:cNvSpPr txBox="1"/>
          <p:nvPr/>
        </p:nvSpPr>
        <p:spPr>
          <a:xfrm>
            <a:off x="1503446" y="4506686"/>
            <a:ext cx="3460439" cy="923330"/>
          </a:xfrm>
          <a:prstGeom prst="rect">
            <a:avLst/>
          </a:prstGeom>
          <a:noFill/>
        </p:spPr>
        <p:txBody>
          <a:bodyPr wrap="square" rtlCol="0">
            <a:spAutoFit/>
          </a:bodyPr>
          <a:lstStyle/>
          <a:p>
            <a:r>
              <a:rPr lang="en-US" dirty="0"/>
              <a:t>This is using calculus - </a:t>
            </a:r>
          </a:p>
          <a:p>
            <a:r>
              <a:rPr lang="en-US" dirty="0"/>
              <a:t>Where we have ‘rate of something’ we are using differentiation</a:t>
            </a:r>
          </a:p>
        </p:txBody>
      </p:sp>
    </p:spTree>
    <p:extLst>
      <p:ext uri="{BB962C8B-B14F-4D97-AF65-F5344CB8AC3E}">
        <p14:creationId xmlns:p14="http://schemas.microsoft.com/office/powerpoint/2010/main" val="24119609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131DA-4812-45B6-89F9-FEC6DA403F4C}"/>
              </a:ext>
            </a:extLst>
          </p:cNvPr>
          <p:cNvSpPr>
            <a:spLocks noGrp="1"/>
          </p:cNvSpPr>
          <p:nvPr>
            <p:ph type="title"/>
          </p:nvPr>
        </p:nvSpPr>
        <p:spPr/>
        <p:txBody>
          <a:bodyPr/>
          <a:lstStyle/>
          <a:p>
            <a:r>
              <a:rPr lang="en-GB" dirty="0"/>
              <a:t>Do the sums</a:t>
            </a:r>
          </a:p>
        </p:txBody>
      </p:sp>
      <p:sp>
        <p:nvSpPr>
          <p:cNvPr id="5" name="Content Placeholder 4">
            <a:extLst>
              <a:ext uri="{FF2B5EF4-FFF2-40B4-BE49-F238E27FC236}">
                <a16:creationId xmlns:a16="http://schemas.microsoft.com/office/drawing/2014/main" id="{614895D1-CC0F-E031-32C5-3990F77F4397}"/>
              </a:ext>
            </a:extLst>
          </p:cNvPr>
          <p:cNvSpPr>
            <a:spLocks noGrp="1"/>
          </p:cNvSpPr>
          <p:nvPr>
            <p:ph idx="1"/>
          </p:nvPr>
        </p:nvSpPr>
        <p:spPr/>
        <p:txBody>
          <a:bodyPr/>
          <a:lstStyle/>
          <a:p>
            <a:r>
              <a:rPr lang="en-US" dirty="0"/>
              <a:t>Rearrange the equation to get N on one side and t on the other</a:t>
            </a:r>
          </a:p>
        </p:txBody>
      </p:sp>
      <p:cxnSp>
        <p:nvCxnSpPr>
          <p:cNvPr id="9" name="Straight Arrow Connector 8">
            <a:extLst>
              <a:ext uri="{FF2B5EF4-FFF2-40B4-BE49-F238E27FC236}">
                <a16:creationId xmlns:a16="http://schemas.microsoft.com/office/drawing/2014/main" id="{3BCA09FA-0858-EF9B-F028-FFC1FAB678A1}"/>
              </a:ext>
            </a:extLst>
          </p:cNvPr>
          <p:cNvCxnSpPr/>
          <p:nvPr/>
        </p:nvCxnSpPr>
        <p:spPr>
          <a:xfrm flipV="1">
            <a:off x="3424037" y="3526152"/>
            <a:ext cx="874602" cy="411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D2CB35E-C128-BD0B-C36E-D5F656769C38}"/>
              </a:ext>
            </a:extLst>
          </p:cNvPr>
          <p:cNvCxnSpPr>
            <a:cxnSpLocks/>
          </p:cNvCxnSpPr>
          <p:nvPr/>
        </p:nvCxnSpPr>
        <p:spPr>
          <a:xfrm flipV="1">
            <a:off x="4415246" y="4274958"/>
            <a:ext cx="279603" cy="600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213B33F-1505-8340-B089-12920CC6CE2D}"/>
              </a:ext>
            </a:extLst>
          </p:cNvPr>
          <p:cNvCxnSpPr>
            <a:cxnSpLocks/>
          </p:cNvCxnSpPr>
          <p:nvPr/>
        </p:nvCxnSpPr>
        <p:spPr>
          <a:xfrm flipH="1" flipV="1">
            <a:off x="8048896" y="3990023"/>
            <a:ext cx="389862" cy="339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DB1A62B-A8DE-88CD-71F8-721A7F134022}"/>
              </a:ext>
            </a:extLst>
          </p:cNvPr>
          <p:cNvSpPr txBox="1"/>
          <p:nvPr/>
        </p:nvSpPr>
        <p:spPr>
          <a:xfrm>
            <a:off x="622008" y="3674794"/>
            <a:ext cx="3460439" cy="1200329"/>
          </a:xfrm>
          <a:prstGeom prst="rect">
            <a:avLst/>
          </a:prstGeom>
          <a:noFill/>
        </p:spPr>
        <p:txBody>
          <a:bodyPr wrap="square" rtlCol="0">
            <a:spAutoFit/>
          </a:bodyPr>
          <a:lstStyle/>
          <a:p>
            <a:r>
              <a:rPr lang="en-US" dirty="0"/>
              <a:t>This is using calculus - </a:t>
            </a:r>
          </a:p>
          <a:p>
            <a:r>
              <a:rPr lang="en-US" dirty="0"/>
              <a:t>Where we have curly s’s this summing or doing integration. (The opposite of differentiation)</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20AF08B8-3B7C-1F1A-58CD-D98B8408879B}"/>
                  </a:ext>
                </a:extLst>
              </p:cNvPr>
              <p:cNvSpPr txBox="1"/>
              <p:nvPr/>
            </p:nvSpPr>
            <p:spPr>
              <a:xfrm>
                <a:off x="4694849" y="2751913"/>
                <a:ext cx="3861321" cy="138454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ctrlPr>
                            <a:rPr lang="en-US" sz="3200" i="1" smtClean="0">
                              <a:latin typeface="Cambria Math" panose="02040503050406030204" pitchFamily="18" charset="0"/>
                            </a:rPr>
                          </m:ctrlPr>
                        </m:naryPr>
                        <m:sub>
                          <m:r>
                            <m:rPr>
                              <m:brk m:alnAt="23"/>
                            </m:rPr>
                            <a:rPr lang="en-GB" sz="3200" b="0" i="1" smtClean="0">
                              <a:latin typeface="Cambria Math" panose="02040503050406030204" pitchFamily="18" charset="0"/>
                            </a:rPr>
                            <m:t>𝑁</m:t>
                          </m:r>
                          <m:r>
                            <a:rPr lang="en-GB" sz="3200" b="0" i="1" baseline="-25000" smtClean="0">
                              <a:latin typeface="Cambria Math" panose="02040503050406030204" pitchFamily="18" charset="0"/>
                            </a:rPr>
                            <m:t>0</m:t>
                          </m:r>
                        </m:sub>
                        <m:sup>
                          <m:r>
                            <a:rPr lang="en-GB" sz="3200" b="0" i="1" smtClean="0">
                              <a:latin typeface="Cambria Math" panose="02040503050406030204" pitchFamily="18" charset="0"/>
                            </a:rPr>
                            <m:t>𝑁</m:t>
                          </m:r>
                          <m:r>
                            <a:rPr lang="en-GB" sz="3200" b="0" i="1" baseline="-25000" smtClean="0">
                              <a:latin typeface="Cambria Math" panose="02040503050406030204" pitchFamily="18" charset="0"/>
                            </a:rPr>
                            <m:t>𝑡</m:t>
                          </m:r>
                        </m:sup>
                        <m:e>
                          <m:f>
                            <m:fPr>
                              <m:ctrlPr>
                                <a:rPr lang="en-US" sz="3200" i="1" smtClean="0">
                                  <a:latin typeface="Cambria Math" panose="02040503050406030204" pitchFamily="18" charset="0"/>
                                </a:rPr>
                              </m:ctrlPr>
                            </m:fPr>
                            <m:num>
                              <m:r>
                                <a:rPr lang="en-GB" sz="3200" b="0" i="1" smtClean="0">
                                  <a:latin typeface="Cambria Math" panose="02040503050406030204" pitchFamily="18" charset="0"/>
                                </a:rPr>
                                <m:t>1</m:t>
                              </m:r>
                            </m:num>
                            <m:den>
                              <m:r>
                                <a:rPr lang="en-GB" sz="3200" b="0" i="1" smtClean="0">
                                  <a:latin typeface="Cambria Math" panose="02040503050406030204" pitchFamily="18" charset="0"/>
                                </a:rPr>
                                <m:t>𝑁</m:t>
                              </m:r>
                            </m:den>
                          </m:f>
                          <m:r>
                            <a:rPr lang="en-GB" sz="3200" b="0" i="1" smtClean="0">
                              <a:latin typeface="Cambria Math" panose="02040503050406030204" pitchFamily="18" charset="0"/>
                            </a:rPr>
                            <m:t>𝑑𝑁</m:t>
                          </m:r>
                          <m:r>
                            <a:rPr lang="en-GB" sz="3200" b="0" i="1" smtClean="0">
                              <a:latin typeface="Cambria Math" panose="02040503050406030204" pitchFamily="18" charset="0"/>
                            </a:rPr>
                            <m:t>=−</m:t>
                          </m:r>
                          <m:r>
                            <a:rPr lang="en-GB" sz="3200" b="0" i="1" smtClean="0">
                              <a:latin typeface="Cambria Math" panose="02040503050406030204" pitchFamily="18" charset="0"/>
                              <a:ea typeface="Cambria Math" panose="02040503050406030204" pitchFamily="18" charset="0"/>
                            </a:rPr>
                            <m:t>𝜆</m:t>
                          </m:r>
                          <m:r>
                            <a:rPr lang="en-GB" sz="3200" b="0" i="1" smtClean="0">
                              <a:latin typeface="Cambria Math" panose="02040503050406030204" pitchFamily="18" charset="0"/>
                              <a:ea typeface="Cambria Math" panose="02040503050406030204" pitchFamily="18" charset="0"/>
                            </a:rPr>
                            <m:t> </m:t>
                          </m:r>
                          <m:nary>
                            <m:naryPr>
                              <m:ctrlPr>
                                <a:rPr lang="en-GB" sz="3200" b="0" i="1" smtClean="0">
                                  <a:latin typeface="Cambria Math" panose="02040503050406030204" pitchFamily="18" charset="0"/>
                                  <a:ea typeface="Cambria Math" panose="02040503050406030204" pitchFamily="18" charset="0"/>
                                </a:rPr>
                              </m:ctrlPr>
                            </m:naryPr>
                            <m:sub>
                              <m:r>
                                <m:rPr>
                                  <m:brk m:alnAt="23"/>
                                </m:rPr>
                                <a:rPr lang="en-GB" sz="3200" b="0" i="1" smtClean="0">
                                  <a:latin typeface="Cambria Math" panose="02040503050406030204" pitchFamily="18" charset="0"/>
                                  <a:ea typeface="Cambria Math" panose="02040503050406030204" pitchFamily="18" charset="0"/>
                                </a:rPr>
                                <m:t>0</m:t>
                              </m:r>
                            </m:sub>
                            <m:sup>
                              <m:r>
                                <a:rPr lang="en-GB" sz="3200" b="0" i="1" smtClean="0">
                                  <a:latin typeface="Cambria Math" panose="02040503050406030204" pitchFamily="18" charset="0"/>
                                  <a:ea typeface="Cambria Math" panose="02040503050406030204" pitchFamily="18" charset="0"/>
                                </a:rPr>
                                <m:t>𝑡</m:t>
                              </m:r>
                            </m:sup>
                            <m:e>
                              <m:r>
                                <a:rPr lang="en-GB" sz="3200" b="0" i="1" smtClean="0">
                                  <a:latin typeface="Cambria Math" panose="02040503050406030204" pitchFamily="18" charset="0"/>
                                  <a:ea typeface="Cambria Math" panose="02040503050406030204" pitchFamily="18" charset="0"/>
                                </a:rPr>
                                <m:t>𝑑𝑡</m:t>
                              </m:r>
                            </m:e>
                          </m:nary>
                        </m:e>
                      </m:nary>
                    </m:oMath>
                  </m:oMathPara>
                </a14:m>
                <a:endParaRPr lang="en-US" sz="3200" dirty="0"/>
              </a:p>
              <a:p>
                <a:r>
                  <a:rPr lang="en-US" dirty="0"/>
                  <a:t> </a:t>
                </a:r>
              </a:p>
            </p:txBody>
          </p:sp>
        </mc:Choice>
        <mc:Fallback>
          <p:sp>
            <p:nvSpPr>
              <p:cNvPr id="8" name="TextBox 7">
                <a:extLst>
                  <a:ext uri="{FF2B5EF4-FFF2-40B4-BE49-F238E27FC236}">
                    <a16:creationId xmlns:a16="http://schemas.microsoft.com/office/drawing/2014/main" id="{20AF08B8-3B7C-1F1A-58CD-D98B8408879B}"/>
                  </a:ext>
                </a:extLst>
              </p:cNvPr>
              <p:cNvSpPr txBox="1">
                <a:spLocks noRot="1" noChangeAspect="1" noMove="1" noResize="1" noEditPoints="1" noAdjustHandles="1" noChangeArrowheads="1" noChangeShapeType="1" noTextEdit="1"/>
              </p:cNvSpPr>
              <p:nvPr/>
            </p:nvSpPr>
            <p:spPr>
              <a:xfrm>
                <a:off x="4694849" y="2751913"/>
                <a:ext cx="3861321" cy="1384546"/>
              </a:xfrm>
              <a:prstGeom prst="rect">
                <a:avLst/>
              </a:prstGeom>
              <a:blipFill>
                <a:blip r:embed="rId3"/>
                <a:stretch>
                  <a:fillRect l="-43279" t="-144545" r="-20984" b="-195455"/>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6F4B9FB9-3288-1E83-6B98-3C9E145736F4}"/>
              </a:ext>
            </a:extLst>
          </p:cNvPr>
          <p:cNvSpPr txBox="1"/>
          <p:nvPr/>
        </p:nvSpPr>
        <p:spPr>
          <a:xfrm>
            <a:off x="2352227" y="5036422"/>
            <a:ext cx="2534194" cy="1477328"/>
          </a:xfrm>
          <a:prstGeom prst="rect">
            <a:avLst/>
          </a:prstGeom>
          <a:noFill/>
        </p:spPr>
        <p:txBody>
          <a:bodyPr wrap="square" rtlCol="0">
            <a:spAutoFit/>
          </a:bodyPr>
          <a:lstStyle/>
          <a:p>
            <a:r>
              <a:rPr lang="en-US" dirty="0"/>
              <a:t>N0 is the number of radioactive atoms when the rock formed</a:t>
            </a:r>
          </a:p>
          <a:p>
            <a:r>
              <a:rPr lang="en-US" dirty="0" err="1"/>
              <a:t>Nt</a:t>
            </a:r>
            <a:r>
              <a:rPr lang="en-US" dirty="0"/>
              <a:t> is the number of atoms now. (After time t)</a:t>
            </a:r>
          </a:p>
        </p:txBody>
      </p:sp>
      <p:sp>
        <p:nvSpPr>
          <p:cNvPr id="15" name="TextBox 14">
            <a:extLst>
              <a:ext uri="{FF2B5EF4-FFF2-40B4-BE49-F238E27FC236}">
                <a16:creationId xmlns:a16="http://schemas.microsoft.com/office/drawing/2014/main" id="{E401A4EB-0064-2D60-5A02-10C80A657221}"/>
              </a:ext>
            </a:extLst>
          </p:cNvPr>
          <p:cNvSpPr txBox="1"/>
          <p:nvPr/>
        </p:nvSpPr>
        <p:spPr>
          <a:xfrm>
            <a:off x="8438758" y="4436257"/>
            <a:ext cx="2802029" cy="1200329"/>
          </a:xfrm>
          <a:prstGeom prst="rect">
            <a:avLst/>
          </a:prstGeom>
          <a:noFill/>
        </p:spPr>
        <p:txBody>
          <a:bodyPr wrap="square" rtlCol="0">
            <a:spAutoFit/>
          </a:bodyPr>
          <a:lstStyle/>
          <a:p>
            <a:r>
              <a:rPr lang="en-US" dirty="0"/>
              <a:t>0 is the time start, when the rock solidified and t is the time now. (Age of the rock)</a:t>
            </a:r>
          </a:p>
        </p:txBody>
      </p:sp>
    </p:spTree>
    <p:extLst>
      <p:ext uri="{BB962C8B-B14F-4D97-AF65-F5344CB8AC3E}">
        <p14:creationId xmlns:p14="http://schemas.microsoft.com/office/powerpoint/2010/main" val="673765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131DA-4812-45B6-89F9-FEC6DA403F4C}"/>
              </a:ext>
            </a:extLst>
          </p:cNvPr>
          <p:cNvSpPr>
            <a:spLocks noGrp="1"/>
          </p:cNvSpPr>
          <p:nvPr>
            <p:ph type="title"/>
          </p:nvPr>
        </p:nvSpPr>
        <p:spPr/>
        <p:txBody>
          <a:bodyPr/>
          <a:lstStyle/>
          <a:p>
            <a:r>
              <a:rPr lang="en-GB" dirty="0"/>
              <a:t>Do the sums</a:t>
            </a:r>
          </a:p>
        </p:txBody>
      </p:sp>
      <p:sp>
        <p:nvSpPr>
          <p:cNvPr id="5" name="Content Placeholder 4">
            <a:extLst>
              <a:ext uri="{FF2B5EF4-FFF2-40B4-BE49-F238E27FC236}">
                <a16:creationId xmlns:a16="http://schemas.microsoft.com/office/drawing/2014/main" id="{614895D1-CC0F-E031-32C5-3990F77F4397}"/>
              </a:ext>
            </a:extLst>
          </p:cNvPr>
          <p:cNvSpPr>
            <a:spLocks noGrp="1"/>
          </p:cNvSpPr>
          <p:nvPr>
            <p:ph idx="1"/>
          </p:nvPr>
        </p:nvSpPr>
        <p:spPr/>
        <p:txBody>
          <a:bodyPr/>
          <a:lstStyle/>
          <a:p>
            <a:r>
              <a:rPr lang="en-US" dirty="0"/>
              <a:t>Natural logs and e</a:t>
            </a:r>
          </a:p>
        </p:txBody>
      </p:sp>
      <p:sp>
        <p:nvSpPr>
          <p:cNvPr id="4" name="TextBox 3">
            <a:extLst>
              <a:ext uri="{FF2B5EF4-FFF2-40B4-BE49-F238E27FC236}">
                <a16:creationId xmlns:a16="http://schemas.microsoft.com/office/drawing/2014/main" id="{5CCC8665-8E23-E45E-08E7-EA47367D7967}"/>
              </a:ext>
            </a:extLst>
          </p:cNvPr>
          <p:cNvSpPr txBox="1"/>
          <p:nvPr/>
        </p:nvSpPr>
        <p:spPr>
          <a:xfrm>
            <a:off x="3245915" y="3801719"/>
            <a:ext cx="3908809" cy="1754326"/>
          </a:xfrm>
          <a:prstGeom prst="rect">
            <a:avLst/>
          </a:prstGeom>
          <a:noFill/>
        </p:spPr>
        <p:txBody>
          <a:bodyPr wrap="square" rtlCol="0">
            <a:spAutoFit/>
          </a:bodyPr>
          <a:lstStyle/>
          <a:p>
            <a:r>
              <a:rPr lang="en-US" dirty="0"/>
              <a:t>e is a natural number like pi. It is called Euler’s number. Its value is about 2.7</a:t>
            </a:r>
          </a:p>
          <a:p>
            <a:r>
              <a:rPr lang="en-US" dirty="0"/>
              <a:t>Raising a number to the power of e is the exact opposite of taking its natural logarithm. This means that</a:t>
            </a:r>
          </a:p>
          <a:p>
            <a:r>
              <a:rPr lang="en-US" dirty="0"/>
              <a:t>Ln( </a:t>
            </a:r>
            <a:r>
              <a:rPr lang="en-US" dirty="0" err="1"/>
              <a:t>e</a:t>
            </a:r>
            <a:r>
              <a:rPr lang="en-US" baseline="30000" dirty="0" err="1"/>
              <a:t>a</a:t>
            </a:r>
            <a:r>
              <a:rPr lang="en-US" baseline="30000" dirty="0"/>
              <a:t> </a:t>
            </a:r>
            <a:r>
              <a:rPr lang="en-US" dirty="0"/>
              <a:t>) = a</a:t>
            </a:r>
          </a:p>
        </p:txBody>
      </p:sp>
    </p:spTree>
    <p:extLst>
      <p:ext uri="{BB962C8B-B14F-4D97-AF65-F5344CB8AC3E}">
        <p14:creationId xmlns:p14="http://schemas.microsoft.com/office/powerpoint/2010/main" val="21732027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131DA-4812-45B6-89F9-FEC6DA403F4C}"/>
              </a:ext>
            </a:extLst>
          </p:cNvPr>
          <p:cNvSpPr>
            <a:spLocks noGrp="1"/>
          </p:cNvSpPr>
          <p:nvPr>
            <p:ph type="title"/>
          </p:nvPr>
        </p:nvSpPr>
        <p:spPr/>
        <p:txBody>
          <a:bodyPr/>
          <a:lstStyle/>
          <a:p>
            <a:r>
              <a:rPr lang="en-GB" dirty="0"/>
              <a:t>Do the sums</a:t>
            </a:r>
          </a:p>
        </p:txBody>
      </p:sp>
      <p:sp>
        <p:nvSpPr>
          <p:cNvPr id="5" name="Content Placeholder 4">
            <a:extLst>
              <a:ext uri="{FF2B5EF4-FFF2-40B4-BE49-F238E27FC236}">
                <a16:creationId xmlns:a16="http://schemas.microsoft.com/office/drawing/2014/main" id="{614895D1-CC0F-E031-32C5-3990F77F4397}"/>
              </a:ext>
            </a:extLst>
          </p:cNvPr>
          <p:cNvSpPr>
            <a:spLocks noGrp="1"/>
          </p:cNvSpPr>
          <p:nvPr>
            <p:ph idx="1"/>
          </p:nvPr>
        </p:nvSpPr>
        <p:spPr/>
        <p:txBody>
          <a:bodyPr/>
          <a:lstStyle/>
          <a:p>
            <a:r>
              <a:rPr lang="en-US" dirty="0"/>
              <a:t>Do the integration</a:t>
            </a:r>
          </a:p>
        </p:txBody>
      </p:sp>
      <p:cxnSp>
        <p:nvCxnSpPr>
          <p:cNvPr id="9" name="Straight Arrow Connector 8">
            <a:extLst>
              <a:ext uri="{FF2B5EF4-FFF2-40B4-BE49-F238E27FC236}">
                <a16:creationId xmlns:a16="http://schemas.microsoft.com/office/drawing/2014/main" id="{3BCA09FA-0858-EF9B-F028-FFC1FAB678A1}"/>
              </a:ext>
            </a:extLst>
          </p:cNvPr>
          <p:cNvCxnSpPr/>
          <p:nvPr/>
        </p:nvCxnSpPr>
        <p:spPr>
          <a:xfrm flipV="1">
            <a:off x="3777383" y="4001294"/>
            <a:ext cx="874602" cy="411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D2CB35E-C128-BD0B-C36E-D5F656769C38}"/>
              </a:ext>
            </a:extLst>
          </p:cNvPr>
          <p:cNvCxnSpPr>
            <a:cxnSpLocks/>
          </p:cNvCxnSpPr>
          <p:nvPr/>
        </p:nvCxnSpPr>
        <p:spPr>
          <a:xfrm flipV="1">
            <a:off x="5617029" y="-998266"/>
            <a:ext cx="279603" cy="6001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213B33F-1505-8340-B089-12920CC6CE2D}"/>
              </a:ext>
            </a:extLst>
          </p:cNvPr>
          <p:cNvCxnSpPr>
            <a:cxnSpLocks/>
          </p:cNvCxnSpPr>
          <p:nvPr/>
        </p:nvCxnSpPr>
        <p:spPr>
          <a:xfrm flipH="1" flipV="1">
            <a:off x="6835567" y="3756077"/>
            <a:ext cx="389862" cy="339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DB1A62B-A8DE-88CD-71F8-721A7F134022}"/>
              </a:ext>
            </a:extLst>
          </p:cNvPr>
          <p:cNvSpPr txBox="1"/>
          <p:nvPr/>
        </p:nvSpPr>
        <p:spPr>
          <a:xfrm>
            <a:off x="630876" y="3956093"/>
            <a:ext cx="3460439" cy="923330"/>
          </a:xfrm>
          <a:prstGeom prst="rect">
            <a:avLst/>
          </a:prstGeom>
          <a:noFill/>
        </p:spPr>
        <p:txBody>
          <a:bodyPr wrap="square" rtlCol="0">
            <a:spAutoFit/>
          </a:bodyPr>
          <a:lstStyle/>
          <a:p>
            <a:r>
              <a:rPr lang="en-US" dirty="0"/>
              <a:t>When you integrate 1/N between the limits N</a:t>
            </a:r>
            <a:r>
              <a:rPr lang="en-US" baseline="-25000" dirty="0"/>
              <a:t>0 </a:t>
            </a:r>
            <a:r>
              <a:rPr lang="en-US" dirty="0"/>
              <a:t>and </a:t>
            </a:r>
            <a:r>
              <a:rPr lang="en-US" dirty="0" err="1"/>
              <a:t>N</a:t>
            </a:r>
            <a:r>
              <a:rPr lang="en-US" baseline="-25000" dirty="0" err="1"/>
              <a:t>t</a:t>
            </a:r>
            <a:r>
              <a:rPr lang="en-US" dirty="0"/>
              <a:t> you get the natural logarithm of their ratio.</a:t>
            </a:r>
          </a:p>
        </p:txBody>
      </p:sp>
      <p:sp>
        <p:nvSpPr>
          <p:cNvPr id="15" name="TextBox 14">
            <a:extLst>
              <a:ext uri="{FF2B5EF4-FFF2-40B4-BE49-F238E27FC236}">
                <a16:creationId xmlns:a16="http://schemas.microsoft.com/office/drawing/2014/main" id="{E401A4EB-0064-2D60-5A02-10C80A657221}"/>
              </a:ext>
            </a:extLst>
          </p:cNvPr>
          <p:cNvSpPr txBox="1"/>
          <p:nvPr/>
        </p:nvSpPr>
        <p:spPr>
          <a:xfrm>
            <a:off x="7430431" y="3539629"/>
            <a:ext cx="2802029" cy="923330"/>
          </a:xfrm>
          <a:prstGeom prst="rect">
            <a:avLst/>
          </a:prstGeom>
          <a:noFill/>
        </p:spPr>
        <p:txBody>
          <a:bodyPr wrap="square" rtlCol="0">
            <a:spAutoFit/>
          </a:bodyPr>
          <a:lstStyle/>
          <a:p>
            <a:r>
              <a:rPr lang="en-US" dirty="0"/>
              <a:t>When you integrate dt between the limits 0 and t you just get t.</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B98FCBD6-329A-5B45-2FC5-D5C2156D2057}"/>
                  </a:ext>
                </a:extLst>
              </p:cNvPr>
              <p:cNvSpPr txBox="1"/>
              <p:nvPr/>
            </p:nvSpPr>
            <p:spPr>
              <a:xfrm>
                <a:off x="4091315" y="3103096"/>
                <a:ext cx="2871058" cy="792140"/>
              </a:xfrm>
              <a:prstGeom prst="rect">
                <a:avLst/>
              </a:prstGeom>
              <a:noFill/>
            </p:spPr>
            <p:txBody>
              <a:bodyPr wrap="square" rtlCol="0">
                <a:spAutoFit/>
              </a:bodyPr>
              <a:lstStyle/>
              <a:p>
                <a:r>
                  <a:rPr lang="en-US" sz="3200" dirty="0"/>
                  <a:t>Ln (</a:t>
                </a:r>
                <a14:m>
                  <m:oMath xmlns:m="http://schemas.openxmlformats.org/officeDocument/2006/math">
                    <m:f>
                      <m:fPr>
                        <m:ctrlPr>
                          <a:rPr lang="en-US" sz="3200" i="1" smtClean="0">
                            <a:latin typeface="Cambria Math" panose="02040503050406030204" pitchFamily="18" charset="0"/>
                          </a:rPr>
                        </m:ctrlPr>
                      </m:fPr>
                      <m:num>
                        <m:r>
                          <a:rPr lang="en-GB" sz="3200" b="0" i="1" smtClean="0">
                            <a:latin typeface="Cambria Math" panose="02040503050406030204" pitchFamily="18" charset="0"/>
                          </a:rPr>
                          <m:t>𝑁</m:t>
                        </m:r>
                        <m:r>
                          <a:rPr lang="en-GB" sz="3200" b="0" i="1" baseline="-25000" smtClean="0">
                            <a:latin typeface="Cambria Math" panose="02040503050406030204" pitchFamily="18" charset="0"/>
                          </a:rPr>
                          <m:t>𝑡</m:t>
                        </m:r>
                      </m:num>
                      <m:den>
                        <m:r>
                          <a:rPr lang="en-GB" sz="3200" b="0" i="1" smtClean="0">
                            <a:latin typeface="Cambria Math" panose="02040503050406030204" pitchFamily="18" charset="0"/>
                          </a:rPr>
                          <m:t>𝑁</m:t>
                        </m:r>
                        <m:r>
                          <a:rPr lang="en-GB" sz="3200" b="0" i="1" baseline="-25000" smtClean="0">
                            <a:latin typeface="Cambria Math" panose="02040503050406030204" pitchFamily="18" charset="0"/>
                          </a:rPr>
                          <m:t>0</m:t>
                        </m:r>
                      </m:den>
                    </m:f>
                    <m:r>
                      <a:rPr lang="en-GB" sz="3200" b="0" i="1" smtClean="0">
                        <a:latin typeface="Cambria Math" panose="02040503050406030204" pitchFamily="18" charset="0"/>
                      </a:rPr>
                      <m:t>)=− </m:t>
                    </m:r>
                    <m:r>
                      <a:rPr lang="en-GB" sz="3200" b="0" i="1" smtClean="0">
                        <a:latin typeface="Cambria Math" panose="02040503050406030204" pitchFamily="18" charset="0"/>
                        <a:ea typeface="Cambria Math" panose="02040503050406030204" pitchFamily="18" charset="0"/>
                      </a:rPr>
                      <m:t>𝜆</m:t>
                    </m:r>
                    <m:r>
                      <a:rPr lang="en-GB" sz="3200" b="0" i="1" smtClean="0">
                        <a:latin typeface="Cambria Math" panose="02040503050406030204" pitchFamily="18" charset="0"/>
                        <a:ea typeface="Cambria Math" panose="02040503050406030204" pitchFamily="18" charset="0"/>
                      </a:rPr>
                      <m:t> </m:t>
                    </m:r>
                    <m:r>
                      <a:rPr lang="en-GB" sz="3200" b="0" i="1" smtClean="0">
                        <a:latin typeface="Cambria Math" panose="02040503050406030204" pitchFamily="18" charset="0"/>
                        <a:ea typeface="Cambria Math" panose="02040503050406030204" pitchFamily="18" charset="0"/>
                      </a:rPr>
                      <m:t>𝑡</m:t>
                    </m:r>
                  </m:oMath>
                </a14:m>
                <a:endParaRPr lang="en-US" sz="3200" dirty="0"/>
              </a:p>
            </p:txBody>
          </p:sp>
        </mc:Choice>
        <mc:Fallback>
          <p:sp>
            <p:nvSpPr>
              <p:cNvPr id="3" name="TextBox 2">
                <a:extLst>
                  <a:ext uri="{FF2B5EF4-FFF2-40B4-BE49-F238E27FC236}">
                    <a16:creationId xmlns:a16="http://schemas.microsoft.com/office/drawing/2014/main" id="{B98FCBD6-329A-5B45-2FC5-D5C2156D2057}"/>
                  </a:ext>
                </a:extLst>
              </p:cNvPr>
              <p:cNvSpPr txBox="1">
                <a:spLocks noRot="1" noChangeAspect="1" noMove="1" noResize="1" noEditPoints="1" noAdjustHandles="1" noChangeArrowheads="1" noChangeShapeType="1" noTextEdit="1"/>
              </p:cNvSpPr>
              <p:nvPr/>
            </p:nvSpPr>
            <p:spPr>
              <a:xfrm>
                <a:off x="4091315" y="3103096"/>
                <a:ext cx="2871058" cy="792140"/>
              </a:xfrm>
              <a:prstGeom prst="rect">
                <a:avLst/>
              </a:prstGeom>
              <a:blipFill>
                <a:blip r:embed="rId2"/>
                <a:stretch>
                  <a:fillRect l="-5286" b="-12698"/>
                </a:stretch>
              </a:blipFill>
            </p:spPr>
            <p:txBody>
              <a:bodyPr/>
              <a:lstStyle/>
              <a:p>
                <a:r>
                  <a:rPr lang="en-US">
                    <a:noFill/>
                  </a:rPr>
                  <a:t> </a:t>
                </a:r>
              </a:p>
            </p:txBody>
          </p:sp>
        </mc:Fallback>
      </mc:AlternateContent>
    </p:spTree>
    <p:extLst>
      <p:ext uri="{BB962C8B-B14F-4D97-AF65-F5344CB8AC3E}">
        <p14:creationId xmlns:p14="http://schemas.microsoft.com/office/powerpoint/2010/main" val="14526941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131DA-4812-45B6-89F9-FEC6DA403F4C}"/>
              </a:ext>
            </a:extLst>
          </p:cNvPr>
          <p:cNvSpPr>
            <a:spLocks noGrp="1"/>
          </p:cNvSpPr>
          <p:nvPr>
            <p:ph type="title"/>
          </p:nvPr>
        </p:nvSpPr>
        <p:spPr/>
        <p:txBody>
          <a:bodyPr/>
          <a:lstStyle/>
          <a:p>
            <a:r>
              <a:rPr lang="en-GB" dirty="0"/>
              <a:t>Do the sums</a:t>
            </a:r>
          </a:p>
        </p:txBody>
      </p:sp>
      <p:sp>
        <p:nvSpPr>
          <p:cNvPr id="5" name="Content Placeholder 4">
            <a:extLst>
              <a:ext uri="{FF2B5EF4-FFF2-40B4-BE49-F238E27FC236}">
                <a16:creationId xmlns:a16="http://schemas.microsoft.com/office/drawing/2014/main" id="{614895D1-CC0F-E031-32C5-3990F77F4397}"/>
              </a:ext>
            </a:extLst>
          </p:cNvPr>
          <p:cNvSpPr>
            <a:spLocks noGrp="1"/>
          </p:cNvSpPr>
          <p:nvPr>
            <p:ph idx="1"/>
          </p:nvPr>
        </p:nvSpPr>
        <p:spPr/>
        <p:txBody>
          <a:bodyPr/>
          <a:lstStyle/>
          <a:p>
            <a:r>
              <a:rPr lang="en-US" dirty="0"/>
              <a:t>Raise both sides of the equation to the power of e</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079A51B-4BEC-82BE-2743-5E168C6ED8C2}"/>
                  </a:ext>
                </a:extLst>
              </p:cNvPr>
              <p:cNvSpPr txBox="1"/>
              <p:nvPr/>
            </p:nvSpPr>
            <p:spPr>
              <a:xfrm>
                <a:off x="3850155" y="2731840"/>
                <a:ext cx="4772967" cy="921471"/>
              </a:xfrm>
              <a:prstGeom prst="rect">
                <a:avLst/>
              </a:prstGeom>
              <a:noFill/>
            </p:spPr>
            <p:txBody>
              <a:bodyPr wrap="square" rtlCol="0">
                <a:spAutoFit/>
              </a:bodyPr>
              <a:lstStyle/>
              <a:p>
                <a14:m>
                  <m:oMath xmlns:m="http://schemas.openxmlformats.org/officeDocument/2006/math">
                    <m:d>
                      <m:dPr>
                        <m:ctrlPr>
                          <a:rPr lang="en-US" sz="3600" i="1" smtClean="0">
                            <a:latin typeface="Cambria Math" panose="02040503050406030204" pitchFamily="18" charset="0"/>
                          </a:rPr>
                        </m:ctrlPr>
                      </m:dPr>
                      <m:e>
                        <m:f>
                          <m:fPr>
                            <m:ctrlPr>
                              <a:rPr lang="en-US" sz="3600" i="1" smtClean="0">
                                <a:latin typeface="Cambria Math" panose="02040503050406030204" pitchFamily="18" charset="0"/>
                              </a:rPr>
                            </m:ctrlPr>
                          </m:fPr>
                          <m:num>
                            <m:r>
                              <a:rPr lang="en-GB" sz="3600" b="0" i="1" smtClean="0">
                                <a:latin typeface="Cambria Math" panose="02040503050406030204" pitchFamily="18" charset="0"/>
                              </a:rPr>
                              <m:t>𝑁</m:t>
                            </m:r>
                            <m:r>
                              <a:rPr lang="en-GB" sz="3600" b="0" i="1" baseline="-25000" smtClean="0">
                                <a:latin typeface="Cambria Math" panose="02040503050406030204" pitchFamily="18" charset="0"/>
                              </a:rPr>
                              <m:t>𝑡</m:t>
                            </m:r>
                          </m:num>
                          <m:den>
                            <m:r>
                              <a:rPr lang="en-GB" sz="3600" b="0" i="1" smtClean="0">
                                <a:latin typeface="Cambria Math" panose="02040503050406030204" pitchFamily="18" charset="0"/>
                              </a:rPr>
                              <m:t>𝑁</m:t>
                            </m:r>
                            <m:r>
                              <a:rPr lang="en-GB" sz="3600" b="0" i="1" baseline="-25000" smtClean="0">
                                <a:latin typeface="Cambria Math" panose="02040503050406030204" pitchFamily="18" charset="0"/>
                              </a:rPr>
                              <m:t>0</m:t>
                            </m:r>
                          </m:den>
                        </m:f>
                      </m:e>
                    </m:d>
                  </m:oMath>
                </a14:m>
                <a:r>
                  <a:rPr lang="en-US" sz="3600" dirty="0"/>
                  <a:t> = e </a:t>
                </a:r>
                <a:r>
                  <a:rPr lang="en-US" sz="3600" baseline="30000" dirty="0"/>
                  <a:t>-</a:t>
                </a:r>
                <a14:m>
                  <m:oMath xmlns:m="http://schemas.openxmlformats.org/officeDocument/2006/math">
                    <m:r>
                      <a:rPr lang="en-US" sz="3600" i="1" baseline="30000" smtClean="0">
                        <a:latin typeface="Cambria Math" panose="02040503050406030204" pitchFamily="18" charset="0"/>
                        <a:ea typeface="Cambria Math" panose="02040503050406030204" pitchFamily="18" charset="0"/>
                      </a:rPr>
                      <m:t>𝜆</m:t>
                    </m:r>
                    <m:r>
                      <a:rPr lang="en-GB" sz="3600" b="0" i="1" baseline="30000" smtClean="0">
                        <a:latin typeface="Cambria Math" panose="02040503050406030204" pitchFamily="18" charset="0"/>
                        <a:ea typeface="Cambria Math" panose="02040503050406030204" pitchFamily="18" charset="0"/>
                      </a:rPr>
                      <m:t>𝑡</m:t>
                    </m:r>
                  </m:oMath>
                </a14:m>
                <a:endParaRPr lang="en-US" sz="3600" dirty="0"/>
              </a:p>
            </p:txBody>
          </p:sp>
        </mc:Choice>
        <mc:Fallback xmlns="">
          <p:sp>
            <p:nvSpPr>
              <p:cNvPr id="3" name="TextBox 2">
                <a:extLst>
                  <a:ext uri="{FF2B5EF4-FFF2-40B4-BE49-F238E27FC236}">
                    <a16:creationId xmlns:a16="http://schemas.microsoft.com/office/drawing/2014/main" id="{4079A51B-4BEC-82BE-2743-5E168C6ED8C2}"/>
                  </a:ext>
                </a:extLst>
              </p:cNvPr>
              <p:cNvSpPr txBox="1">
                <a:spLocks noRot="1" noChangeAspect="1" noMove="1" noResize="1" noEditPoints="1" noAdjustHandles="1" noChangeArrowheads="1" noChangeShapeType="1" noTextEdit="1"/>
              </p:cNvSpPr>
              <p:nvPr/>
            </p:nvSpPr>
            <p:spPr>
              <a:xfrm>
                <a:off x="3850155" y="2731840"/>
                <a:ext cx="4772967" cy="921471"/>
              </a:xfrm>
              <a:prstGeom prst="rect">
                <a:avLst/>
              </a:prstGeom>
              <a:blipFill>
                <a:blip r:embed="rId3"/>
                <a:stretch>
                  <a:fillRect b="-10959"/>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53F85569-4117-5910-CD49-40DFE4A7C57E}"/>
              </a:ext>
            </a:extLst>
          </p:cNvPr>
          <p:cNvSpPr txBox="1"/>
          <p:nvPr/>
        </p:nvSpPr>
        <p:spPr>
          <a:xfrm>
            <a:off x="4828903" y="3840184"/>
            <a:ext cx="529509" cy="369332"/>
          </a:xfrm>
          <a:prstGeom prst="rect">
            <a:avLst/>
          </a:prstGeom>
          <a:noFill/>
        </p:spPr>
        <p:txBody>
          <a:bodyPr wrap="square" rtlCol="0">
            <a:spAutoFit/>
          </a:bodyPr>
          <a:lstStyle/>
          <a:p>
            <a:r>
              <a:rPr lang="en-US" dirty="0"/>
              <a:t>or</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9851B4A-9272-92EE-9B88-1110B7BE77DE}"/>
                  </a:ext>
                </a:extLst>
              </p:cNvPr>
              <p:cNvSpPr txBox="1"/>
              <p:nvPr/>
            </p:nvSpPr>
            <p:spPr>
              <a:xfrm>
                <a:off x="3955336" y="4437704"/>
                <a:ext cx="3004457" cy="584775"/>
              </a:xfrm>
              <a:prstGeom prst="rect">
                <a:avLst/>
              </a:prstGeom>
              <a:noFill/>
            </p:spPr>
            <p:txBody>
              <a:bodyPr wrap="square" rtlCol="0">
                <a:spAutoFit/>
              </a:bodyPr>
              <a:lstStyle/>
              <a:p>
                <a:r>
                  <a:rPr lang="en-US" sz="3200" dirty="0"/>
                  <a:t>N</a:t>
                </a:r>
                <a:r>
                  <a:rPr lang="en-US" sz="3200" baseline="-25000" dirty="0" err="1"/>
                  <a:t>t</a:t>
                </a:r>
                <a:r>
                  <a:rPr lang="en-US" sz="3200" baseline="-25000" dirty="0"/>
                  <a:t> </a:t>
                </a:r>
                <a:r>
                  <a:rPr lang="en-US" sz="3200" dirty="0"/>
                  <a:t>= N</a:t>
                </a:r>
                <a:r>
                  <a:rPr lang="en-US" sz="3200" baseline="-25000" dirty="0"/>
                  <a:t>0 </a:t>
                </a:r>
                <a:r>
                  <a:rPr lang="en-US" sz="3200" dirty="0"/>
                  <a:t>e</a:t>
                </a:r>
                <a:r>
                  <a:rPr lang="en-US" sz="3200" baseline="30000" dirty="0"/>
                  <a:t>-</a:t>
                </a:r>
                <a14:m>
                  <m:oMath xmlns:m="http://schemas.openxmlformats.org/officeDocument/2006/math">
                    <m:r>
                      <a:rPr lang="en-US" sz="3200" i="1" baseline="30000" smtClean="0">
                        <a:latin typeface="Cambria Math" panose="02040503050406030204" pitchFamily="18" charset="0"/>
                        <a:ea typeface="Cambria Math" panose="02040503050406030204" pitchFamily="18" charset="0"/>
                      </a:rPr>
                      <m:t>𝜆</m:t>
                    </m:r>
                    <m:r>
                      <a:rPr lang="en-GB" sz="3200" b="0" i="1" baseline="30000" smtClean="0">
                        <a:latin typeface="Cambria Math" panose="02040503050406030204" pitchFamily="18" charset="0"/>
                        <a:ea typeface="Cambria Math" panose="02040503050406030204" pitchFamily="18" charset="0"/>
                      </a:rPr>
                      <m:t>𝑡</m:t>
                    </m:r>
                  </m:oMath>
                </a14:m>
                <a:endParaRPr lang="en-US" sz="3200" baseline="-25000" dirty="0"/>
              </a:p>
            </p:txBody>
          </p:sp>
        </mc:Choice>
        <mc:Fallback xmlns="">
          <p:sp>
            <p:nvSpPr>
              <p:cNvPr id="7" name="TextBox 6">
                <a:extLst>
                  <a:ext uri="{FF2B5EF4-FFF2-40B4-BE49-F238E27FC236}">
                    <a16:creationId xmlns:a16="http://schemas.microsoft.com/office/drawing/2014/main" id="{39851B4A-9272-92EE-9B88-1110B7BE77DE}"/>
                  </a:ext>
                </a:extLst>
              </p:cNvPr>
              <p:cNvSpPr txBox="1">
                <a:spLocks noRot="1" noChangeAspect="1" noMove="1" noResize="1" noEditPoints="1" noAdjustHandles="1" noChangeArrowheads="1" noChangeShapeType="1" noTextEdit="1"/>
              </p:cNvSpPr>
              <p:nvPr/>
            </p:nvSpPr>
            <p:spPr>
              <a:xfrm>
                <a:off x="3955336" y="4437704"/>
                <a:ext cx="3004457" cy="584775"/>
              </a:xfrm>
              <a:prstGeom prst="rect">
                <a:avLst/>
              </a:prstGeom>
              <a:blipFill>
                <a:blip r:embed="rId4"/>
                <a:stretch>
                  <a:fillRect l="-5042" t="-12766" b="-31915"/>
                </a:stretch>
              </a:blipFill>
            </p:spPr>
            <p:txBody>
              <a:bodyPr/>
              <a:lstStyle/>
              <a:p>
                <a:r>
                  <a:rPr lang="en-US">
                    <a:noFill/>
                  </a:rPr>
                  <a:t> </a:t>
                </a:r>
              </a:p>
            </p:txBody>
          </p:sp>
        </mc:Fallback>
      </mc:AlternateContent>
    </p:spTree>
    <p:extLst>
      <p:ext uri="{BB962C8B-B14F-4D97-AF65-F5344CB8AC3E}">
        <p14:creationId xmlns:p14="http://schemas.microsoft.com/office/powerpoint/2010/main" val="18729999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TotalTime>
  <Words>1377</Words>
  <Application>Microsoft Macintosh PowerPoint</Application>
  <PresentationFormat>Widescreen</PresentationFormat>
  <Paragraphs>168</Paragraphs>
  <Slides>39</Slides>
  <Notes>22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Calibri Light</vt:lpstr>
      <vt:lpstr>Cambria Math</vt:lpstr>
      <vt:lpstr>Open Sans</vt:lpstr>
      <vt:lpstr>Symbol</vt:lpstr>
      <vt:lpstr>Wingdings</vt:lpstr>
      <vt:lpstr>Office Theme</vt:lpstr>
      <vt:lpstr>How old is this rock?</vt:lpstr>
      <vt:lpstr>What is meant by “how old”</vt:lpstr>
      <vt:lpstr>Radiometric dating</vt:lpstr>
      <vt:lpstr>Decay Law</vt:lpstr>
      <vt:lpstr>Do the sums</vt:lpstr>
      <vt:lpstr>Do the sums</vt:lpstr>
      <vt:lpstr>Do the sums</vt:lpstr>
      <vt:lpstr>Do the sums</vt:lpstr>
      <vt:lpstr>Do the sums</vt:lpstr>
      <vt:lpstr>Finding the decay constant</vt:lpstr>
      <vt:lpstr>Isotope data</vt:lpstr>
      <vt:lpstr>Half-life</vt:lpstr>
      <vt:lpstr>Setting the clock</vt:lpstr>
      <vt:lpstr>Closure temperatures</vt:lpstr>
      <vt:lpstr>Measurement</vt:lpstr>
      <vt:lpstr>Potassium decay</vt:lpstr>
      <vt:lpstr>Calculating mass of potassium</vt:lpstr>
      <vt:lpstr>Time equation for radioactive decay</vt:lpstr>
      <vt:lpstr>Example of K-Ar dating</vt:lpstr>
      <vt:lpstr>Comments on K/Ar decay dating</vt:lpstr>
      <vt:lpstr>Potassium-argon summary</vt:lpstr>
      <vt:lpstr>Potassium – argon dating II</vt:lpstr>
      <vt:lpstr>Laser heating</vt:lpstr>
      <vt:lpstr>PowerPoint Presentation</vt:lpstr>
      <vt:lpstr>Argon - argon step-heating</vt:lpstr>
      <vt:lpstr>Samarium - neodymium decay</vt:lpstr>
      <vt:lpstr>Fractional crystallisation</vt:lpstr>
      <vt:lpstr>Samarium – Neodymium decay</vt:lpstr>
      <vt:lpstr>Sm/Nd decay</vt:lpstr>
      <vt:lpstr>Sm/Nd</vt:lpstr>
      <vt:lpstr>Meteorite isochron</vt:lpstr>
      <vt:lpstr>Moon rocks </vt:lpstr>
      <vt:lpstr>Isochron with error bars </vt:lpstr>
      <vt:lpstr>Samarium-neodymium summary</vt:lpstr>
      <vt:lpstr>Sm/Nd example 1</vt:lpstr>
      <vt:lpstr>PowerPoint Presentation</vt:lpstr>
      <vt:lpstr>PowerPoint Presentation</vt:lpstr>
      <vt:lpstr>PowerPoint Presentation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old is this rock?</dc:title>
  <dc:creator>thomas williams</dc:creator>
  <cp:lastModifiedBy>peter williams</cp:lastModifiedBy>
  <cp:revision>39</cp:revision>
  <dcterms:created xsi:type="dcterms:W3CDTF">2018-04-17T09:40:33Z</dcterms:created>
  <dcterms:modified xsi:type="dcterms:W3CDTF">2023-04-11T10:28:37Z</dcterms:modified>
</cp:coreProperties>
</file>