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305" r:id="rId3"/>
    <p:sldId id="310" r:id="rId4"/>
    <p:sldId id="311" r:id="rId5"/>
    <p:sldId id="309" r:id="rId6"/>
    <p:sldId id="302" r:id="rId7"/>
    <p:sldId id="290" r:id="rId8"/>
    <p:sldId id="301" r:id="rId9"/>
    <p:sldId id="296" r:id="rId10"/>
    <p:sldId id="297" r:id="rId11"/>
    <p:sldId id="292" r:id="rId12"/>
    <p:sldId id="303" r:id="rId13"/>
    <p:sldId id="308" r:id="rId14"/>
    <p:sldId id="304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9" d="100"/>
          <a:sy n="69" d="100"/>
        </p:scale>
        <p:origin x="119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80E7D-749C-4466-9D32-2701F6C81082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71AC-35B7-42CD-91A5-AEAD893497D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ADBBE-6727-425B-879A-BD90770C88D5}" type="datetimeFigureOut">
              <a:rPr lang="en-US" smtClean="0"/>
              <a:pPr/>
              <a:t>9/27/2019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E4C6-9579-46BC-976C-DC9BC81775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\amroth5apr05\5april2005 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" y="0"/>
            <a:ext cx="9286908" cy="69651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000636"/>
            <a:ext cx="328436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Maggie Williams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1071546"/>
            <a:ext cx="615957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Particle size, shape and sorting: </a:t>
            </a:r>
          </a:p>
          <a:p>
            <a:r>
              <a:rPr lang="en-GB" sz="3600" dirty="0"/>
              <a:t>what grains can tell 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:\Photos\Northumbria2 08\Du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484893" cy="5010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hotos\Burton marshes Dec06\P104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572296" cy="4929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ze Frequency Plo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966970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500042"/>
            <a:ext cx="334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Sediment size frequency plots</a:t>
            </a:r>
          </a:p>
          <a:p>
            <a:r>
              <a:rPr lang="en-GB" b="1" dirty="0"/>
              <a:t> from different depositional </a:t>
            </a:r>
          </a:p>
          <a:p>
            <a:r>
              <a:rPr lang="en-GB" b="1" dirty="0"/>
              <a:t>environments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90500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is sorting?</a:t>
            </a:r>
          </a:p>
          <a:p>
            <a:r>
              <a:rPr lang="en-GB" dirty="0"/>
              <a:t>Very well-sorted sediments - grains all the same size</a:t>
            </a:r>
          </a:p>
          <a:p>
            <a:r>
              <a:rPr lang="en-GB" dirty="0"/>
              <a:t>Very poorly-sorted sediments - grains with a wide range of sizes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4143380"/>
            <a:ext cx="7574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does sorting tell you?</a:t>
            </a:r>
          </a:p>
          <a:p>
            <a:r>
              <a:rPr lang="en-GB" dirty="0"/>
              <a:t>Generally, sediment sorting improves along the sediment transport path.</a:t>
            </a:r>
          </a:p>
          <a:p>
            <a:endParaRPr lang="en-GB" dirty="0"/>
          </a:p>
          <a:p>
            <a:r>
              <a:rPr lang="en-GB" dirty="0"/>
              <a:t>Poorly sorted sediments were usually deposited quickly (e.g. in storm beds </a:t>
            </a:r>
          </a:p>
          <a:p>
            <a:r>
              <a:rPr lang="en-GB" dirty="0"/>
              <a:t>or from flows/mudflows. Better sorted sediments may have been reworked by </a:t>
            </a:r>
          </a:p>
          <a:p>
            <a:r>
              <a:rPr lang="en-GB" dirty="0"/>
              <a:t>wind or water. (e.g. Sand deposits on beaches, in shallow seas or in deserts)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8C0F04-D24D-4F9D-94EA-E22397F0D9EE}"/>
              </a:ext>
            </a:extLst>
          </p:cNvPr>
          <p:cNvGrpSpPr/>
          <p:nvPr/>
        </p:nvGrpSpPr>
        <p:grpSpPr>
          <a:xfrm>
            <a:off x="2195736" y="221892"/>
            <a:ext cx="4996143" cy="2813815"/>
            <a:chOff x="2195736" y="221892"/>
            <a:chExt cx="4996143" cy="281381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3F73BAA4-EC00-4707-B0E6-7B33F86D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168" y="221892"/>
              <a:ext cx="4807711" cy="28138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A00A9B-AD1F-475E-8CED-BA385678E7DA}"/>
                </a:ext>
              </a:extLst>
            </p:cNvPr>
            <p:cNvSpPr/>
            <p:nvPr/>
          </p:nvSpPr>
          <p:spPr>
            <a:xfrm>
              <a:off x="2195736" y="221892"/>
              <a:ext cx="4996143" cy="1406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20001" y="908720"/>
              <a:ext cx="142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Grain sorting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hotos\amroth5apr05\5april2005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548483" cy="4911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714356"/>
            <a:ext cx="4191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Studying sedimentary rocks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Mean grain size and sorting - more difficult to analyse in consolidated sedimentary rocks</a:t>
            </a:r>
          </a:p>
        </p:txBody>
      </p:sp>
      <p:pic>
        <p:nvPicPr>
          <p:cNvPr id="3" name="Picture 2" descr="StratGp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61510" y="1782300"/>
            <a:ext cx="3614928" cy="1764792"/>
          </a:xfrm>
          <a:prstGeom prst="rect">
            <a:avLst/>
          </a:prstGeom>
        </p:spPr>
      </p:pic>
      <p:pic>
        <p:nvPicPr>
          <p:cNvPr id="4" name="Picture 3" descr="GSCardLe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85794"/>
            <a:ext cx="5394971" cy="2523749"/>
          </a:xfrm>
          <a:prstGeom prst="rect">
            <a:avLst/>
          </a:prstGeom>
        </p:spPr>
      </p:pic>
      <p:pic>
        <p:nvPicPr>
          <p:cNvPr id="5" name="Picture 4" descr="GSCar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876"/>
            <a:ext cx="2928958" cy="2075119"/>
          </a:xfrm>
          <a:prstGeom prst="rect">
            <a:avLst/>
          </a:prstGeom>
        </p:spPr>
      </p:pic>
      <p:pic>
        <p:nvPicPr>
          <p:cNvPr id="6" name="Picture 5" descr="GSCar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286256"/>
            <a:ext cx="2857520" cy="187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6817" y="262104"/>
            <a:ext cx="137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Grain shape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75205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does high or low </a:t>
            </a:r>
            <a:r>
              <a:rPr lang="en-GB" b="1" dirty="0" err="1"/>
              <a:t>sphericity</a:t>
            </a:r>
            <a:r>
              <a:rPr lang="en-GB" b="1" dirty="0"/>
              <a:t> tell you?</a:t>
            </a:r>
          </a:p>
          <a:p>
            <a:r>
              <a:rPr lang="en-GB" dirty="0"/>
              <a:t>Not much!  </a:t>
            </a:r>
            <a:r>
              <a:rPr lang="en-GB" dirty="0" err="1"/>
              <a:t>Sphericity</a:t>
            </a:r>
            <a:r>
              <a:rPr lang="en-GB" dirty="0"/>
              <a:t> of grains mainly depends on the physical properties of</a:t>
            </a:r>
          </a:p>
          <a:p>
            <a:r>
              <a:rPr lang="en-GB" dirty="0"/>
              <a:t>the source material.  (</a:t>
            </a:r>
            <a:r>
              <a:rPr lang="en-GB" dirty="0" err="1"/>
              <a:t>Sphericity</a:t>
            </a:r>
            <a:r>
              <a:rPr lang="en-GB" dirty="0"/>
              <a:t> is little changed by transport)</a:t>
            </a:r>
          </a:p>
          <a:p>
            <a:endParaRPr lang="en-GB" dirty="0"/>
          </a:p>
          <a:p>
            <a:r>
              <a:rPr lang="en-GB" b="1" dirty="0"/>
              <a:t>What does the degree of rounding tell you?</a:t>
            </a:r>
          </a:p>
          <a:p>
            <a:r>
              <a:rPr lang="en-GB" dirty="0"/>
              <a:t>Generally – the more rounded the grains are the more they have been moved </a:t>
            </a:r>
          </a:p>
          <a:p>
            <a:r>
              <a:rPr lang="en-GB" dirty="0"/>
              <a:t>around (i.e. the longer the length of time or distance they have moved).  </a:t>
            </a:r>
          </a:p>
          <a:p>
            <a:r>
              <a:rPr lang="en-GB" dirty="0"/>
              <a:t>Angular grains cannot have travelled far.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1A7A4D-EE2E-47AE-A83B-17B99EA0F577}"/>
              </a:ext>
            </a:extLst>
          </p:cNvPr>
          <p:cNvGrpSpPr/>
          <p:nvPr/>
        </p:nvGrpSpPr>
        <p:grpSpPr>
          <a:xfrm>
            <a:off x="2267744" y="693786"/>
            <a:ext cx="4193895" cy="2370364"/>
            <a:chOff x="2267744" y="693786"/>
            <a:chExt cx="4193895" cy="237036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0CD9131-1326-450E-96E8-404498B34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693786"/>
              <a:ext cx="3931920" cy="23012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C88CD3-480D-4475-84F4-AC844C2155E1}"/>
                </a:ext>
              </a:extLst>
            </p:cNvPr>
            <p:cNvSpPr/>
            <p:nvPr/>
          </p:nvSpPr>
          <p:spPr>
            <a:xfrm>
              <a:off x="2344764" y="1844406"/>
              <a:ext cx="4116875" cy="1219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BAC77CF4-D351-468D-B9BD-745DAE07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016128"/>
              <a:ext cx="1615440" cy="876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692696"/>
            <a:ext cx="331236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Most sediments contain particles that have a range of sizes, so the mean grain size, which is an average is used in descriptions.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2132856"/>
            <a:ext cx="331236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Mean grain size of loose sediments is measured by size analysis using sieves.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6A173-A7D1-4CF8-B8A2-97085424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8" y="214989"/>
            <a:ext cx="3760112" cy="612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E68B6-A7AB-4888-BF0A-45C285B6FFBA}"/>
              </a:ext>
            </a:extLst>
          </p:cNvPr>
          <p:cNvSpPr txBox="1"/>
          <p:nvPr/>
        </p:nvSpPr>
        <p:spPr>
          <a:xfrm>
            <a:off x="5364088" y="3278460"/>
            <a:ext cx="3312368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phi scale is a useful, logarithmic-based modification of the Wentworth scale. </a:t>
            </a:r>
          </a:p>
          <a:p>
            <a:endParaRPr lang="en-US" dirty="0"/>
          </a:p>
          <a:p>
            <a:r>
              <a:rPr lang="en-US" sz="1600" i="1" dirty="0" err="1"/>
              <a:t>n.b.</a:t>
            </a:r>
            <a:r>
              <a:rPr lang="en-US" sz="1600" i="1" dirty="0"/>
              <a:t> Grain-size diameters in </a:t>
            </a:r>
            <a:r>
              <a:rPr lang="en-US" sz="1600" i="1" dirty="0" err="1"/>
              <a:t>millimetres</a:t>
            </a:r>
            <a:r>
              <a:rPr lang="en-US" sz="1600" i="1" dirty="0"/>
              <a:t> are converted to phi units using the conversion formula: phi (ϕ) = - log2S, where ϕ is size expressed in phi units and S is the grain size in </a:t>
            </a:r>
            <a:r>
              <a:rPr lang="en-US" sz="1600" i="1" dirty="0" err="1"/>
              <a:t>millimetres</a:t>
            </a:r>
            <a:r>
              <a:rPr lang="en-US" sz="1600" i="1" dirty="0"/>
              <a:t>.</a:t>
            </a:r>
            <a:endParaRPr lang="en-GB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357298"/>
            <a:ext cx="675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&gt;2mm       Coarse grain size           (Granules&lt;pebble&lt;cobbles&lt;boulders)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834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 to 2mm       Medium grain size       Sand: very coarse-coarse-medium-fine-very fine)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714620"/>
            <a:ext cx="604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&lt;0.06mm       Fine grain size              (Clay&lt;silt)     Difficult to see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214818"/>
            <a:ext cx="792961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Remember that for sediment sizes greater than fine sand, the coarser the material</a:t>
            </a:r>
          </a:p>
          <a:p>
            <a:r>
              <a:rPr lang="en-GB" dirty="0"/>
              <a:t>the greater the flow velocity needed to erode, transport &amp; deposit the grains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0" y="714356"/>
            <a:ext cx="11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Grain size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AB0FB-2EF8-41B5-8D74-EE399969D974}"/>
              </a:ext>
            </a:extLst>
          </p:cNvPr>
          <p:cNvSpPr/>
          <p:nvPr/>
        </p:nvSpPr>
        <p:spPr>
          <a:xfrm>
            <a:off x="395536" y="23741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Bedform phase diagram for unidirectional flow </a:t>
            </a:r>
          </a:p>
          <a:p>
            <a:r>
              <a:rPr lang="en-US" dirty="0"/>
              <a:t>This shows the relationship between grain size and flow rate and to classify the sedimentary structures formed.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39F0C-8859-4231-A0CC-8E5FAC9F6421}"/>
              </a:ext>
            </a:extLst>
          </p:cNvPr>
          <p:cNvGrpSpPr/>
          <p:nvPr/>
        </p:nvGrpSpPr>
        <p:grpSpPr>
          <a:xfrm>
            <a:off x="899592" y="1286070"/>
            <a:ext cx="6559865" cy="4285859"/>
            <a:chOff x="899592" y="1286070"/>
            <a:chExt cx="6559865" cy="42858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CE6E53-4AAB-476C-9AF4-CC758632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286070"/>
              <a:ext cx="6559865" cy="428585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205443-6F96-49C2-824C-6DD5BC7FD66F}"/>
                </a:ext>
              </a:extLst>
            </p:cNvPr>
            <p:cNvSpPr txBox="1"/>
            <p:nvPr/>
          </p:nvSpPr>
          <p:spPr>
            <a:xfrm>
              <a:off x="4637151" y="22024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3D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30D4E5-9231-4AF3-A7AC-10206461F628}"/>
                </a:ext>
              </a:extLst>
            </p:cNvPr>
            <p:cNvSpPr txBox="1"/>
            <p:nvPr/>
          </p:nvSpPr>
          <p:spPr>
            <a:xfrm>
              <a:off x="4998039" y="2735470"/>
              <a:ext cx="415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2D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7FD54-7922-4813-BD88-17BD0E5FC89A}"/>
                </a:ext>
              </a:extLst>
            </p:cNvPr>
            <p:cNvSpPr txBox="1"/>
            <p:nvPr/>
          </p:nvSpPr>
          <p:spPr>
            <a:xfrm>
              <a:off x="4215345" y="3036812"/>
              <a:ext cx="567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3D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D9FE79-BF98-48E8-AC78-ED5B20ABC3EA}"/>
                </a:ext>
              </a:extLst>
            </p:cNvPr>
            <p:cNvSpPr txBox="1"/>
            <p:nvPr/>
          </p:nvSpPr>
          <p:spPr>
            <a:xfrm>
              <a:off x="4184853" y="3500688"/>
              <a:ext cx="415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2D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5E715C-F7AB-48C5-B31A-A28483E6C03C}"/>
              </a:ext>
            </a:extLst>
          </p:cNvPr>
          <p:cNvSpPr txBox="1"/>
          <p:nvPr/>
        </p:nvSpPr>
        <p:spPr>
          <a:xfrm>
            <a:off x="2648142" y="5935676"/>
            <a:ext cx="3847715" cy="6155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2D</a:t>
            </a:r>
            <a:r>
              <a:rPr lang="en-GB" sz="1600" dirty="0"/>
              <a:t> straight       </a:t>
            </a:r>
            <a:r>
              <a:rPr lang="en-GB" sz="1600" b="1" dirty="0"/>
              <a:t>3D</a:t>
            </a:r>
            <a:r>
              <a:rPr lang="en-GB" sz="1600" dirty="0"/>
              <a:t> </a:t>
            </a:r>
            <a:r>
              <a:rPr lang="en-GB" sz="1600" dirty="0" err="1"/>
              <a:t>linguoid</a:t>
            </a:r>
            <a:r>
              <a:rPr lang="en-GB" sz="1600" dirty="0"/>
              <a:t> (ripples)</a:t>
            </a:r>
          </a:p>
          <a:p>
            <a:r>
              <a:rPr lang="en-GB" sz="1600" dirty="0"/>
              <a:t>                                 lunate (dunes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428736"/>
            <a:ext cx="75528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does this tell you?</a:t>
            </a:r>
          </a:p>
          <a:p>
            <a:r>
              <a:rPr lang="en-GB" dirty="0"/>
              <a:t>If grains are the </a:t>
            </a:r>
            <a:r>
              <a:rPr lang="en-GB" b="1" dirty="0"/>
              <a:t>same size </a:t>
            </a:r>
            <a:r>
              <a:rPr lang="en-GB" dirty="0"/>
              <a:t>this tells you that the sediment was sorted out </a:t>
            </a:r>
          </a:p>
          <a:p>
            <a:r>
              <a:rPr lang="en-GB" dirty="0"/>
              <a:t>during longer transportation (perhaps moved a long distance by a river or for a</a:t>
            </a:r>
          </a:p>
          <a:p>
            <a:r>
              <a:rPr lang="en-GB" dirty="0"/>
              <a:t>long time by the sea.</a:t>
            </a:r>
          </a:p>
          <a:p>
            <a:endParaRPr lang="en-GB" dirty="0"/>
          </a:p>
          <a:p>
            <a:r>
              <a:rPr lang="en-GB" dirty="0"/>
              <a:t>If grains are of </a:t>
            </a:r>
            <a:r>
              <a:rPr lang="en-GB" b="1" dirty="0"/>
              <a:t>different sizes </a:t>
            </a:r>
            <a:r>
              <a:rPr lang="en-GB" dirty="0"/>
              <a:t>the sediment was probably deposited close to its</a:t>
            </a:r>
          </a:p>
          <a:p>
            <a:r>
              <a:rPr lang="en-GB" dirty="0"/>
              <a:t>source or deposited quickly (e.g. by a flood or from </a:t>
            </a:r>
            <a:r>
              <a:rPr lang="en-GB" dirty="0" err="1"/>
              <a:t>meltwater</a:t>
            </a:r>
            <a:r>
              <a:rPr lang="en-GB" dirty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642918"/>
            <a:ext cx="409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Are the grains the same size of different?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\amroth5apr05\5april2005 07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15438" cy="6911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928802"/>
            <a:ext cx="53381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Depositional environments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Photos\amroth5apr05\5april2005 1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857652" cy="5044453"/>
          </a:xfrm>
          <a:prstGeom prst="rect">
            <a:avLst/>
          </a:prstGeom>
          <a:noFill/>
        </p:spPr>
      </p:pic>
      <p:pic>
        <p:nvPicPr>
          <p:cNvPr id="3" name="Picture 2" descr="L:\Photos\Hilbre 31st May06\P109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768337" cy="5024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Photos\IcelandForGary\Soltheim Glac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009173" cy="4930339"/>
          </a:xfrm>
          <a:prstGeom prst="rect">
            <a:avLst/>
          </a:prstGeom>
          <a:noFill/>
        </p:spPr>
      </p:pic>
      <p:pic>
        <p:nvPicPr>
          <p:cNvPr id="3" name="Picture 3" descr="L:\Photos\Devon Sept06\P113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3405" y="1464455"/>
            <a:ext cx="4857783" cy="3643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066" y="428604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Photos\Capel Curig 27th Jun 06\P110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143800" cy="535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0FD07E-91D5-49FA-845E-23137EEBDDA3}"/>
              </a:ext>
            </a:extLst>
          </p:cNvPr>
          <p:cNvCxnSpPr>
            <a:cxnSpLocks/>
          </p:cNvCxnSpPr>
          <p:nvPr/>
        </p:nvCxnSpPr>
        <p:spPr>
          <a:xfrm flipV="1">
            <a:off x="8143900" y="797936"/>
            <a:ext cx="0" cy="534570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518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hiatus</dc:creator>
  <cp:lastModifiedBy>Williams, Maggie</cp:lastModifiedBy>
  <cp:revision>43</cp:revision>
  <dcterms:created xsi:type="dcterms:W3CDTF">2010-06-06T21:28:43Z</dcterms:created>
  <dcterms:modified xsi:type="dcterms:W3CDTF">2019-09-27T17:55:42Z</dcterms:modified>
</cp:coreProperties>
</file>